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26"/>
  </p:notesMasterIdLst>
  <p:handoutMasterIdLst>
    <p:handoutMasterId r:id="rId27"/>
  </p:handoutMasterIdLst>
  <p:sldIdLst>
    <p:sldId id="427" r:id="rId2"/>
    <p:sldId id="430" r:id="rId3"/>
    <p:sldId id="432" r:id="rId4"/>
    <p:sldId id="436" r:id="rId5"/>
    <p:sldId id="442" r:id="rId6"/>
    <p:sldId id="440" r:id="rId7"/>
    <p:sldId id="444" r:id="rId8"/>
    <p:sldId id="443" r:id="rId9"/>
    <p:sldId id="439" r:id="rId10"/>
    <p:sldId id="441" r:id="rId11"/>
    <p:sldId id="450" r:id="rId12"/>
    <p:sldId id="437" r:id="rId13"/>
    <p:sldId id="445" r:id="rId14"/>
    <p:sldId id="433" r:id="rId15"/>
    <p:sldId id="446" r:id="rId16"/>
    <p:sldId id="447" r:id="rId17"/>
    <p:sldId id="448" r:id="rId18"/>
    <p:sldId id="449" r:id="rId19"/>
    <p:sldId id="451" r:id="rId20"/>
    <p:sldId id="452" r:id="rId21"/>
    <p:sldId id="453" r:id="rId22"/>
    <p:sldId id="454" r:id="rId23"/>
    <p:sldId id="455" r:id="rId24"/>
    <p:sldId id="457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C55A11"/>
    <a:srgbClr val="D9D9D9"/>
    <a:srgbClr val="2E75B6"/>
    <a:srgbClr val="8497B0"/>
    <a:srgbClr val="DEEBF7"/>
    <a:srgbClr val="FFC000"/>
    <a:srgbClr val="FF8585"/>
    <a:srgbClr val="548235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672" y="9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02/12/2024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02/12/2024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02/12/2024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12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microsoft.com/office/2007/relationships/hdphoto" Target="../media/hdphoto3.wdp"/><Relationship Id="rId10" Type="http://schemas.microsoft.com/office/2007/relationships/hdphoto" Target="../media/hdphoto4.wdp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1.png"/><Relationship Id="rId7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42.png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4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3.wdp"/><Relationship Id="rId4" Type="http://schemas.openxmlformats.org/officeDocument/2006/relationships/image" Target="../media/image22.png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정보 상세 일람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707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64F3C0F-6B18-4435-B559-28EC67AB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871" y="3034261"/>
            <a:ext cx="1968961" cy="320302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결과 요약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01276"/>
              </p:ext>
            </p:extLst>
          </p:nvPr>
        </p:nvGraphicFramePr>
        <p:xfrm>
          <a:off x="1275199" y="1519006"/>
          <a:ext cx="56518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8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결과 요약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제작으로 카드를 획득했을 때 제작 결과 요약창을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나열된 카드는 레어도가 높은 카드를 왼쪽에 낮은 카드를 오른쪽에 나열한다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나열된 카드를 클릭하는 것으로 카드를 확대한다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515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제외한 영역을 클릭하면 결과 요약창과 최종 제작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28346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D50C1B8B-8E8C-4368-A294-AE1160E02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402" y="1369439"/>
            <a:ext cx="3426938" cy="1664822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89C69E-90B9-4953-9CB0-0CA23E5E7AB5}"/>
              </a:ext>
            </a:extLst>
          </p:cNvPr>
          <p:cNvGrpSpPr/>
          <p:nvPr/>
        </p:nvGrpSpPr>
        <p:grpSpPr>
          <a:xfrm>
            <a:off x="1221751" y="3442920"/>
            <a:ext cx="3287778" cy="2179022"/>
            <a:chOff x="4012677" y="3919845"/>
            <a:chExt cx="3370045" cy="2233547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0828731-AEE6-49A1-84AE-EE9AD0588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36460" y="3919845"/>
              <a:ext cx="2427621" cy="2233547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D7BE460-8509-4492-BCFD-D454CB38827D}"/>
                </a:ext>
              </a:extLst>
            </p:cNvPr>
            <p:cNvGrpSpPr/>
            <p:nvPr/>
          </p:nvGrpSpPr>
          <p:grpSpPr>
            <a:xfrm>
              <a:off x="4012677" y="3966907"/>
              <a:ext cx="3370045" cy="2139421"/>
              <a:chOff x="4358406" y="3826932"/>
              <a:chExt cx="3370045" cy="2139421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794F39B-6B8D-4D4E-B1A5-6F7A964AC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58406" y="3826932"/>
                <a:ext cx="3370045" cy="102104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5A6CBCB-6764-4E70-8FFF-221D0260C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25044" y="4847525"/>
                <a:ext cx="1436768" cy="11188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</p:pic>
        </p:grp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540B680D-492F-421A-BCBD-52A6B38106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1751" y="3488834"/>
            <a:ext cx="3287777" cy="1003637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2F5C8081-311B-4B80-B42F-D4168BE32365}"/>
              </a:ext>
            </a:extLst>
          </p:cNvPr>
          <p:cNvGrpSpPr/>
          <p:nvPr/>
        </p:nvGrpSpPr>
        <p:grpSpPr>
          <a:xfrm>
            <a:off x="4956048" y="3665296"/>
            <a:ext cx="4292823" cy="2085473"/>
            <a:chOff x="4044601" y="4093006"/>
            <a:chExt cx="3865199" cy="1877731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0297C23-5DC4-410E-9382-43A03E6BA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44601" y="4093006"/>
              <a:ext cx="3865199" cy="1877731"/>
            </a:xfrm>
            <a:prstGeom prst="rect">
              <a:avLst/>
            </a:prstGeom>
            <a:ln w="28575">
              <a:solidFill>
                <a:srgbClr val="FFC000"/>
              </a:solidFill>
            </a:ln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40F0651-01C5-41D8-83D5-4F7182736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91018" y="4126853"/>
              <a:ext cx="1172363" cy="149678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48F038F-1BEE-459A-914C-71D9165CEAEF}"/>
                </a:ext>
              </a:extLst>
            </p:cNvPr>
            <p:cNvSpPr txBox="1"/>
            <p:nvPr/>
          </p:nvSpPr>
          <p:spPr>
            <a:xfrm>
              <a:off x="4988980" y="5772035"/>
              <a:ext cx="197643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빈칸을 클릭하여 진행하기</a:t>
              </a:r>
              <a:r>
                <a:rPr lang="en-US" altLang="ko-KR" sz="600" dirty="0">
                  <a:solidFill>
                    <a:schemeClr val="bg1"/>
                  </a:solidFill>
                </a:rPr>
                <a:t>.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CA29CB1-B315-4191-8EAC-76F81475E63A}"/>
                </a:ext>
              </a:extLst>
            </p:cNvPr>
            <p:cNvSpPr txBox="1"/>
            <p:nvPr/>
          </p:nvSpPr>
          <p:spPr>
            <a:xfrm>
              <a:off x="4988980" y="5297052"/>
              <a:ext cx="19764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" dirty="0">
                  <a:solidFill>
                    <a:schemeClr val="bg1"/>
                  </a:solidFill>
                </a:rPr>
                <a:t>획득 결과</a:t>
              </a:r>
              <a:endParaRPr lang="en-US" altLang="ko-KR" sz="4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400" dirty="0">
                  <a:solidFill>
                    <a:schemeClr val="bg1"/>
                  </a:solidFill>
                </a:rPr>
                <a:t>실버 레어 </a:t>
              </a:r>
              <a:r>
                <a:rPr lang="en-US" altLang="ko-KR" sz="400" dirty="0">
                  <a:solidFill>
                    <a:schemeClr val="bg1"/>
                  </a:solidFill>
                </a:rPr>
                <a:t>× 1</a:t>
              </a:r>
            </a:p>
            <a:p>
              <a:pPr algn="ctr"/>
              <a:r>
                <a:rPr lang="ko-KR" altLang="en-US" sz="400" dirty="0">
                  <a:solidFill>
                    <a:schemeClr val="bg1"/>
                  </a:solidFill>
                </a:rPr>
                <a:t>노멀 레어 </a:t>
              </a:r>
              <a:r>
                <a:rPr lang="en-US" altLang="ko-KR" sz="400" dirty="0">
                  <a:solidFill>
                    <a:schemeClr val="bg1"/>
                  </a:solidFill>
                </a:rPr>
                <a:t>× 1</a:t>
              </a:r>
              <a:endParaRPr lang="ko-KR" altLang="en-US" sz="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6B09982-C419-4778-8EA9-506419EFE7F0}"/>
              </a:ext>
            </a:extLst>
          </p:cNvPr>
          <p:cNvSpPr txBox="1"/>
          <p:nvPr/>
        </p:nvSpPr>
        <p:spPr>
          <a:xfrm>
            <a:off x="1221751" y="5647265"/>
            <a:ext cx="3287777" cy="282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확인 버튼 클릭</a:t>
            </a:r>
            <a:endParaRPr lang="en-US" altLang="ko-KR" sz="105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39AEE44-B071-4DDC-B003-F326E43ABEE4}"/>
              </a:ext>
            </a:extLst>
          </p:cNvPr>
          <p:cNvSpPr/>
          <p:nvPr/>
        </p:nvSpPr>
        <p:spPr>
          <a:xfrm>
            <a:off x="3014235" y="4164437"/>
            <a:ext cx="651978" cy="24669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9B7AC766-E83E-483E-A5D5-DC4B78A1DF23}"/>
              </a:ext>
            </a:extLst>
          </p:cNvPr>
          <p:cNvCxnSpPr>
            <a:cxnSpLocks/>
            <a:stCxn id="22" idx="3"/>
            <a:endCxn id="17" idx="1"/>
          </p:cNvCxnSpPr>
          <p:nvPr/>
        </p:nvCxnSpPr>
        <p:spPr>
          <a:xfrm>
            <a:off x="3761924" y="4459189"/>
            <a:ext cx="1194124" cy="24884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41479A14-2DE5-4A38-BD99-BF406F0ACF4C}"/>
              </a:ext>
            </a:extLst>
          </p:cNvPr>
          <p:cNvSpPr txBox="1"/>
          <p:nvPr/>
        </p:nvSpPr>
        <p:spPr>
          <a:xfrm>
            <a:off x="4956048" y="5829652"/>
            <a:ext cx="4292823" cy="282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결과 요약 팝업</a:t>
            </a:r>
            <a:endParaRPr lang="en-US" altLang="ko-KR" sz="105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C53F8B3-71FF-4535-BE78-586D91AE72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60669" y="4268812"/>
            <a:ext cx="301255" cy="380754"/>
          </a:xfrm>
          <a:prstGeom prst="rect">
            <a:avLst/>
          </a:prstGeom>
          <a:ln>
            <a:noFill/>
          </a:ln>
        </p:spPr>
      </p:pic>
      <p:sp>
        <p:nvSpPr>
          <p:cNvPr id="24" name="화살표: 갈매기형 수장 23">
            <a:extLst>
              <a:ext uri="{FF2B5EF4-FFF2-40B4-BE49-F238E27FC236}">
                <a16:creationId xmlns:a16="http://schemas.microsoft.com/office/drawing/2014/main" id="{3962C463-CB57-4D82-B4FD-47096107E29B}"/>
              </a:ext>
            </a:extLst>
          </p:cNvPr>
          <p:cNvSpPr/>
          <p:nvPr/>
        </p:nvSpPr>
        <p:spPr>
          <a:xfrm rot="5400000">
            <a:off x="9013938" y="3074220"/>
            <a:ext cx="469866" cy="469866"/>
          </a:xfrm>
          <a:prstGeom prst="chevron">
            <a:avLst>
              <a:gd name="adj" fmla="val 18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100" b="1" dirty="0"/>
              <a:t>P.46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238366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결과 배치 규칙 및 세부설명</a:t>
            </a:r>
            <a:endParaRPr lang="en-US" altLang="ko-KR" sz="2400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4C90F8E-C4FB-4582-A4EB-453CA123F0CB}"/>
              </a:ext>
            </a:extLst>
          </p:cNvPr>
          <p:cNvGrpSpPr/>
          <p:nvPr/>
        </p:nvGrpSpPr>
        <p:grpSpPr>
          <a:xfrm>
            <a:off x="1542332" y="3752850"/>
            <a:ext cx="4291956" cy="2085013"/>
            <a:chOff x="892497" y="3752850"/>
            <a:chExt cx="4291956" cy="208501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55DC63A-0D88-4F66-813D-105FD2E9A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2497" y="3752850"/>
              <a:ext cx="4291956" cy="2085013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1E21822-D701-49F3-A91F-73B269E052F0}"/>
                </a:ext>
              </a:extLst>
            </p:cNvPr>
            <p:cNvSpPr/>
            <p:nvPr/>
          </p:nvSpPr>
          <p:spPr>
            <a:xfrm>
              <a:off x="2688829" y="5329950"/>
              <a:ext cx="692150" cy="28407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F0E8FC2-551F-4D57-88C1-A14C630CFC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8997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1,3,5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9830AD0-893A-47AF-B779-049E793F5E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79179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5712D3-3E2C-48ED-B29C-81F9CEE4C5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18815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E71E12-0831-4C14-AA72-E07210E1A5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04818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9F396D7-CBF0-48DE-830F-9E2D2DBBA2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88633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8FC8061-2A11-49A6-87ED-20EF12B6F60E}"/>
                </a:ext>
              </a:extLst>
            </p:cNvPr>
            <p:cNvSpPr/>
            <p:nvPr/>
          </p:nvSpPr>
          <p:spPr>
            <a:xfrm>
              <a:off x="1649320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D657759-EA65-4038-AD8F-6CFF7FA4F94C}"/>
                </a:ext>
              </a:extLst>
            </p:cNvPr>
            <p:cNvSpPr/>
            <p:nvPr/>
          </p:nvSpPr>
          <p:spPr>
            <a:xfrm>
              <a:off x="2381837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84B8328-3A3A-4D97-9F2D-EA3D6D02DE3B}"/>
                </a:ext>
              </a:extLst>
            </p:cNvPr>
            <p:cNvSpPr/>
            <p:nvPr/>
          </p:nvSpPr>
          <p:spPr>
            <a:xfrm>
              <a:off x="3113269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F531D6D-3669-42EF-BE0F-CB62785A9563}"/>
                </a:ext>
              </a:extLst>
            </p:cNvPr>
            <p:cNvSpPr/>
            <p:nvPr/>
          </p:nvSpPr>
          <p:spPr>
            <a:xfrm>
              <a:off x="3844193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2CB3D97-EDDE-4F22-978C-E4CE1BF7600C}"/>
                </a:ext>
              </a:extLst>
            </p:cNvPr>
            <p:cNvSpPr/>
            <p:nvPr/>
          </p:nvSpPr>
          <p:spPr>
            <a:xfrm>
              <a:off x="4569090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6BD868C-5095-4E85-8AEC-BC195F689A04}"/>
              </a:ext>
            </a:extLst>
          </p:cNvPr>
          <p:cNvGrpSpPr/>
          <p:nvPr/>
        </p:nvGrpSpPr>
        <p:grpSpPr>
          <a:xfrm>
            <a:off x="6357714" y="3752850"/>
            <a:ext cx="4291956" cy="2085013"/>
            <a:chOff x="6883722" y="3752850"/>
            <a:chExt cx="4291956" cy="2085013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9B8BCBA-2587-4136-8D6E-C3C6961DC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83722" y="3752850"/>
              <a:ext cx="4291956" cy="2085013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0F22618-F712-4CD4-9CAE-DFF3842C067D}"/>
                </a:ext>
              </a:extLst>
            </p:cNvPr>
            <p:cNvSpPr/>
            <p:nvPr/>
          </p:nvSpPr>
          <p:spPr>
            <a:xfrm>
              <a:off x="8680054" y="5329950"/>
              <a:ext cx="692150" cy="28407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C15C6EE-B773-42DC-AD04-A92D604EE9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04494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2,4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0D47AA5-E090-4505-8962-E14F6EE484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4676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5372BBF-C019-410D-AC78-3D7F92C31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74312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2,4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4391FC9-7BF5-44EA-A470-0F8FF49DFA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44130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3AD8058-D74C-464A-823C-EA0340C2EE3A}"/>
                </a:ext>
              </a:extLst>
            </p:cNvPr>
            <p:cNvSpPr/>
            <p:nvPr/>
          </p:nvSpPr>
          <p:spPr>
            <a:xfrm>
              <a:off x="8004075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DD3DD3B-8E3D-43BC-A761-2E17019F5EA7}"/>
                </a:ext>
              </a:extLst>
            </p:cNvPr>
            <p:cNvSpPr/>
            <p:nvPr/>
          </p:nvSpPr>
          <p:spPr>
            <a:xfrm>
              <a:off x="8736592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BAE7114-D524-4CEB-B0D6-516427B0CDBD}"/>
                </a:ext>
              </a:extLst>
            </p:cNvPr>
            <p:cNvSpPr/>
            <p:nvPr/>
          </p:nvSpPr>
          <p:spPr>
            <a:xfrm>
              <a:off x="9468024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6F14473-7D74-4678-9780-3541042A91E0}"/>
                </a:ext>
              </a:extLst>
            </p:cNvPr>
            <p:cNvSpPr/>
            <p:nvPr/>
          </p:nvSpPr>
          <p:spPr>
            <a:xfrm>
              <a:off x="10198948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688923EA-7542-4655-A1BA-4B60791A1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527432"/>
              </p:ext>
            </p:extLst>
          </p:nvPr>
        </p:nvGraphicFramePr>
        <p:xfrm>
          <a:off x="1370005" y="2091926"/>
          <a:ext cx="462946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94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결과 배치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제작으로 획득한 카드의 레어도 숫자에 따라서 배치가 다르다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결과 요약창의 각 요소들의 배치는 아래를 따른다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</a:tbl>
          </a:graphicData>
        </a:graphic>
      </p:graphicFrame>
      <p:graphicFrame>
        <p:nvGraphicFramePr>
          <p:cNvPr id="50" name="표 50">
            <a:extLst>
              <a:ext uri="{FF2B5EF4-FFF2-40B4-BE49-F238E27FC236}">
                <a16:creationId xmlns:a16="http://schemas.microsoft.com/office/drawing/2014/main" id="{AD6DADCA-1431-41AB-88FB-3D9F13721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368042"/>
              </p:ext>
            </p:extLst>
          </p:nvPr>
        </p:nvGraphicFramePr>
        <p:xfrm>
          <a:off x="6357563" y="1597347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숫자는 획득한 레어도의 종류 숫자에 따른 카드 배치 위치를 뜻한다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  <p:graphicFrame>
        <p:nvGraphicFramePr>
          <p:cNvPr id="52" name="표 50">
            <a:extLst>
              <a:ext uri="{FF2B5EF4-FFF2-40B4-BE49-F238E27FC236}">
                <a16:creationId xmlns:a16="http://schemas.microsoft.com/office/drawing/2014/main" id="{65065657-F3D1-4AE4-9632-86941498F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109476"/>
              </p:ext>
            </p:extLst>
          </p:nvPr>
        </p:nvGraphicFramePr>
        <p:xfrm>
          <a:off x="6357563" y="2244326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획득한 카드의 매수가 배치되는 영역이다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  <p:graphicFrame>
        <p:nvGraphicFramePr>
          <p:cNvPr id="53" name="표 50">
            <a:extLst>
              <a:ext uri="{FF2B5EF4-FFF2-40B4-BE49-F238E27FC236}">
                <a16:creationId xmlns:a16="http://schemas.microsoft.com/office/drawing/2014/main" id="{3B1EA694-ECDF-4C9F-8BF5-B2A59FEC4B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337030"/>
              </p:ext>
            </p:extLst>
          </p:nvPr>
        </p:nvGraphicFramePr>
        <p:xfrm>
          <a:off x="6357563" y="2895096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요약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 결과 텍스트가 배치되는 영역이다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59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분해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085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BE1608-B731-4C94-B764-265EBDB46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709582"/>
              </p:ext>
            </p:extLst>
          </p:nvPr>
        </p:nvGraphicFramePr>
        <p:xfrm>
          <a:off x="1055527" y="1268413"/>
          <a:ext cx="1008094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분해하는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보유한 카드를 분해하여 조각을 획득하는 시스템으로 필요 이상을 보유했거나 사용하지 않는 등의 불필요한 카드를 조각으로 변환한다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카드를 획득하는 주요 수단은 카드 팩 뽑기로 해당 과정을 반복할 경우 자연스럽게 불필요한 카드들이 생기고 그러한 카드들을 재활용할 수 있는 방법이 카드 분해다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플레이어들은 카드 분해를 통해서 조각을 획득하고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조각을 사용하여 원하는 카드를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이러한 과정은 카드 팩 뽑기에서 얻을 수 있는 원하지 않는 카드를 획득하는 등의 부정적인 경험을 원하는 카드를 생성할 때 필요한 자원을 획득하는 경험으로 치환하여 플레이어가 게임에서 갖을 수 있는 부정적인 경험이 감소하도록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88A4DC63-658C-4ED2-859D-1307BEA8E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899" y="4800122"/>
            <a:ext cx="2376941" cy="115099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E213225-9434-4B69-9252-1089A8B83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899" y="3427465"/>
            <a:ext cx="2390533" cy="115099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0741ED0-CE7B-41E7-BEA2-A3590DA1E9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8"/>
          <a:stretch/>
        </p:blipFill>
        <p:spPr>
          <a:xfrm>
            <a:off x="3432163" y="3431044"/>
            <a:ext cx="2376940" cy="114741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9DA6094-7F88-47CD-8E7A-B9F1529F2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163" y="4800122"/>
            <a:ext cx="2376940" cy="1149026"/>
          </a:xfrm>
          <a:prstGeom prst="rect">
            <a:avLst/>
          </a:prstGeom>
        </p:spPr>
      </p:pic>
      <p:sp>
        <p:nvSpPr>
          <p:cNvPr id="34" name="화살표: U자형 33">
            <a:extLst>
              <a:ext uri="{FF2B5EF4-FFF2-40B4-BE49-F238E27FC236}">
                <a16:creationId xmlns:a16="http://schemas.microsoft.com/office/drawing/2014/main" id="{ED1CF215-DDDB-4B3B-ADC1-78B042B5AA32}"/>
              </a:ext>
            </a:extLst>
          </p:cNvPr>
          <p:cNvSpPr>
            <a:spLocks noChangeAspect="1"/>
          </p:cNvSpPr>
          <p:nvPr/>
        </p:nvSpPr>
        <p:spPr>
          <a:xfrm flipV="1">
            <a:off x="5923779" y="4469951"/>
            <a:ext cx="344877" cy="344877"/>
          </a:xfrm>
          <a:prstGeom prst="uturnArrow">
            <a:avLst>
              <a:gd name="adj1" fmla="val 26205"/>
              <a:gd name="adj2" fmla="val 25000"/>
              <a:gd name="adj3" fmla="val 39458"/>
              <a:gd name="adj4" fmla="val 0"/>
              <a:gd name="adj5" fmla="val 100000"/>
            </a:avLst>
          </a:prstGeom>
          <a:noFill/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5057C5-BBE0-4793-8425-F52AF6BB561E}"/>
              </a:ext>
            </a:extLst>
          </p:cNvPr>
          <p:cNvSpPr txBox="1"/>
          <p:nvPr/>
        </p:nvSpPr>
        <p:spPr>
          <a:xfrm>
            <a:off x="3805939" y="4576418"/>
            <a:ext cx="1639614" cy="19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상세 정보창</a:t>
            </a:r>
            <a:endParaRPr lang="en-US" altLang="ko-KR" sz="10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6322AB-0F33-4626-934D-24A11E840C00}"/>
              </a:ext>
            </a:extLst>
          </p:cNvPr>
          <p:cNvSpPr txBox="1"/>
          <p:nvPr/>
        </p:nvSpPr>
        <p:spPr>
          <a:xfrm>
            <a:off x="6746227" y="4576418"/>
            <a:ext cx="1639614" cy="19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결과 요약</a:t>
            </a:r>
            <a:endParaRPr lang="en-US" altLang="ko-KR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5C0BB6-0051-4D5E-9BA5-DF540E872ABB}"/>
              </a:ext>
            </a:extLst>
          </p:cNvPr>
          <p:cNvSpPr txBox="1"/>
          <p:nvPr/>
        </p:nvSpPr>
        <p:spPr>
          <a:xfrm>
            <a:off x="6746227" y="5951375"/>
            <a:ext cx="1639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분해 최종 확인</a:t>
            </a:r>
            <a:endParaRPr lang="en-US" altLang="ko-KR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C4FB19-18C7-468F-A747-7546862F8A17}"/>
              </a:ext>
            </a:extLst>
          </p:cNvPr>
          <p:cNvSpPr txBox="1"/>
          <p:nvPr/>
        </p:nvSpPr>
        <p:spPr>
          <a:xfrm>
            <a:off x="3805939" y="5951375"/>
            <a:ext cx="1639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분해창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944402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5D7CB473-4F22-4625-8638-990F1ABEA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080" y="2150094"/>
            <a:ext cx="2918533" cy="3780092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508029"/>
              </p:ext>
            </p:extLst>
          </p:nvPr>
        </p:nvGraphicFramePr>
        <p:xfrm>
          <a:off x="852674" y="1536259"/>
          <a:ext cx="672814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8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상세 정보 시스템에서 카드 분해 버튼을 마우스 좌 클릭하는 것으로 분해창을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레어도와 분해 매수를 선택할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31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레어도를 선택하면 해당 레어도의 카드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155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후 획득하는 조각량이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958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분해창 팝업 시 레어도는 노멀 레어로 설정되어 있고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카드 분해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774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마우스 좌 클릭하면 분해창을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9383144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A43134BE-4D02-400D-BFCD-BA1703D019B9}"/>
              </a:ext>
            </a:extLst>
          </p:cNvPr>
          <p:cNvGrpSpPr/>
          <p:nvPr/>
        </p:nvGrpSpPr>
        <p:grpSpPr>
          <a:xfrm>
            <a:off x="9153793" y="1516368"/>
            <a:ext cx="2190750" cy="1741106"/>
            <a:chOff x="9087500" y="1516368"/>
            <a:chExt cx="2190750" cy="1741106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E8FBBDC3-9CA2-4789-B18C-71A8C3C551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244"/>
            <a:stretch/>
          </p:blipFill>
          <p:spPr>
            <a:xfrm>
              <a:off x="9087500" y="1516368"/>
              <a:ext cx="2190750" cy="1741106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7BBBD5-A556-4361-A58C-241470F4BE18}"/>
                </a:ext>
              </a:extLst>
            </p:cNvPr>
            <p:cNvSpPr/>
            <p:nvPr/>
          </p:nvSpPr>
          <p:spPr>
            <a:xfrm>
              <a:off x="10735325" y="2946500"/>
              <a:ext cx="354806" cy="11322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11BCAC-3194-4CB5-BEBA-36A2EC0F806C}"/>
              </a:ext>
            </a:extLst>
          </p:cNvPr>
          <p:cNvGrpSpPr/>
          <p:nvPr/>
        </p:nvGrpSpPr>
        <p:grpSpPr>
          <a:xfrm>
            <a:off x="852674" y="3752850"/>
            <a:ext cx="6325163" cy="2047378"/>
            <a:chOff x="1274918" y="3847131"/>
            <a:chExt cx="6325163" cy="204737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4DF1BCE-345A-4149-8D76-F9E93F3CB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379" r="-1"/>
            <a:stretch/>
          </p:blipFill>
          <p:spPr>
            <a:xfrm>
              <a:off x="1274918" y="3852123"/>
              <a:ext cx="2648772" cy="2042386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135E1F7-280A-4693-A80E-23B63EDAC180}"/>
                </a:ext>
              </a:extLst>
            </p:cNvPr>
            <p:cNvGrpSpPr/>
            <p:nvPr/>
          </p:nvGrpSpPr>
          <p:grpSpPr>
            <a:xfrm>
              <a:off x="4951309" y="3847131"/>
              <a:ext cx="2648772" cy="2042386"/>
              <a:chOff x="4126893" y="3847131"/>
              <a:chExt cx="2648772" cy="2042386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8D0EAD7C-3818-40F3-9993-D44659CCEE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7379" r="-1"/>
              <a:stretch/>
            </p:blipFill>
            <p:spPr>
              <a:xfrm>
                <a:off x="4126893" y="3847131"/>
                <a:ext cx="2648772" cy="2042386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ED77BF5F-201A-45F6-8C43-C52509CFE3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60242" y="3947364"/>
                <a:ext cx="1985505" cy="1826776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11764D9-8AB4-40E1-9F26-992C4FC3ED39}"/>
                </a:ext>
              </a:extLst>
            </p:cNvPr>
            <p:cNvSpPr/>
            <p:nvPr/>
          </p:nvSpPr>
          <p:spPr>
            <a:xfrm>
              <a:off x="3276475" y="5531166"/>
              <a:ext cx="433514" cy="123347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E129ED9F-33BF-4E5F-ABF1-59E2FCE9EE1B}"/>
                </a:ext>
              </a:extLst>
            </p:cNvPr>
            <p:cNvCxnSpPr>
              <a:cxnSpLocks/>
              <a:stCxn id="15" idx="3"/>
              <a:endCxn id="12" idx="1"/>
            </p:cNvCxnSpPr>
            <p:nvPr/>
          </p:nvCxnSpPr>
          <p:spPr>
            <a:xfrm flipV="1">
              <a:off x="3764280" y="4860752"/>
              <a:ext cx="1520378" cy="861586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5A00940-5B94-4C1B-BEF6-4C859364A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59361" y="5592840"/>
              <a:ext cx="204919" cy="258996"/>
            </a:xfrm>
            <a:prstGeom prst="rect">
              <a:avLst/>
            </a:prstGeom>
            <a:ln>
              <a:noFill/>
            </a:ln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0594181-8092-467D-ACF1-0555E1A5944C}"/>
                </a:ext>
              </a:extLst>
            </p:cNvPr>
            <p:cNvSpPr/>
            <p:nvPr/>
          </p:nvSpPr>
          <p:spPr>
            <a:xfrm>
              <a:off x="5284657" y="3945564"/>
              <a:ext cx="1985505" cy="1828576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43F4F1D-786A-47AB-8838-1A7C2DCB5AE6}"/>
              </a:ext>
            </a:extLst>
          </p:cNvPr>
          <p:cNvSpPr txBox="1"/>
          <p:nvPr/>
        </p:nvSpPr>
        <p:spPr>
          <a:xfrm>
            <a:off x="852675" y="5803228"/>
            <a:ext cx="26487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 버튼 클릭</a:t>
            </a:r>
            <a:endParaRPr lang="en-US" altLang="ko-KR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644DCE-CA47-4D16-A3FE-9DF043604CE3}"/>
              </a:ext>
            </a:extLst>
          </p:cNvPr>
          <p:cNvSpPr txBox="1"/>
          <p:nvPr/>
        </p:nvSpPr>
        <p:spPr>
          <a:xfrm>
            <a:off x="4529065" y="5803228"/>
            <a:ext cx="26487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분해창 팝업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3269523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51F63D-9AF8-4092-9EEE-574C576B5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082" y="3300766"/>
            <a:ext cx="4524933" cy="293782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레어도 선택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19329"/>
              </p:ext>
            </p:extLst>
          </p:nvPr>
        </p:nvGraphicFramePr>
        <p:xfrm>
          <a:off x="1000600" y="1536259"/>
          <a:ext cx="62709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09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레어도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레어도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활성화된 항목이 있을 때 다른 항목을 활성화 하면 이전 항목은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864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카드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90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카드 보유량이 없을 경우 보유량 없음 텍스트가 출력된다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843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74874432-7618-4C4E-8C3A-43A3D8DF80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459" t="18818" r="5993" b="57500"/>
          <a:stretch/>
        </p:blipFill>
        <p:spPr>
          <a:xfrm>
            <a:off x="7870208" y="2057625"/>
            <a:ext cx="2765752" cy="1241272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9CBBCB6-1BAC-4E56-BB9A-2189A1CCF8FC}"/>
              </a:ext>
            </a:extLst>
          </p:cNvPr>
          <p:cNvGrpSpPr>
            <a:grpSpLocks noChangeAspect="1"/>
          </p:cNvGrpSpPr>
          <p:nvPr/>
        </p:nvGrpSpPr>
        <p:grpSpPr>
          <a:xfrm>
            <a:off x="1000600" y="3688930"/>
            <a:ext cx="5281329" cy="2511606"/>
            <a:chOff x="1000600" y="3155472"/>
            <a:chExt cx="6436075" cy="306076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257A1CC-DA36-44ED-AA37-98CF7861F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0600" y="3155472"/>
              <a:ext cx="2796750" cy="2573167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6BC4A0D-7EB9-4EE1-A09C-900D98B1C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4818" y="3155473"/>
              <a:ext cx="2796750" cy="257316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A62F6A3-49BE-484E-9E0D-385B1231DB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81867" y="3979493"/>
              <a:ext cx="77513" cy="7751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AC9EC483-07DA-4EEB-B319-7EB673BC87F4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 flipV="1">
              <a:off x="2900287" y="3916264"/>
              <a:ext cx="2537535" cy="217827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3A29FBE-109E-42F1-89A0-6CF0081CA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21312" y="4020989"/>
              <a:ext cx="178975" cy="226205"/>
            </a:xfrm>
            <a:prstGeom prst="rect">
              <a:avLst/>
            </a:prstGeom>
            <a:ln>
              <a:noFill/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99F41CF-F868-4D55-A332-F68D9C5BEB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7822" y="3877508"/>
              <a:ext cx="77513" cy="7751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FCAEC28-D420-477D-8B7C-027A017BBD97}"/>
                </a:ext>
              </a:extLst>
            </p:cNvPr>
            <p:cNvSpPr>
              <a:spLocks/>
            </p:cNvSpPr>
            <p:nvPr/>
          </p:nvSpPr>
          <p:spPr>
            <a:xfrm>
              <a:off x="6273645" y="3824811"/>
              <a:ext cx="531788" cy="13021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9EDDC004-BEE5-4FE3-B2D0-F6F9B3A2CEED}"/>
                </a:ext>
              </a:extLst>
            </p:cNvPr>
            <p:cNvCxnSpPr>
              <a:cxnSpLocks/>
              <a:stCxn id="10" idx="3"/>
              <a:endCxn id="13" idx="2"/>
            </p:cNvCxnSpPr>
            <p:nvPr/>
          </p:nvCxnSpPr>
          <p:spPr>
            <a:xfrm flipV="1">
              <a:off x="2900287" y="3955021"/>
              <a:ext cx="3639253" cy="179071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DD0119-7499-43B0-BC93-D79A9DFC0FE9}"/>
                </a:ext>
              </a:extLst>
            </p:cNvPr>
            <p:cNvSpPr txBox="1"/>
            <p:nvPr/>
          </p:nvSpPr>
          <p:spPr>
            <a:xfrm>
              <a:off x="1000600" y="5728639"/>
              <a:ext cx="27967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활성화된 항목과 다른 항목 클릭</a:t>
              </a:r>
              <a:endParaRPr lang="en-US" altLang="ko-KR" sz="1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A995BC6-9E44-45F9-ABD2-A3C7DB08CD57}"/>
                </a:ext>
              </a:extLst>
            </p:cNvPr>
            <p:cNvSpPr txBox="1"/>
            <p:nvPr/>
          </p:nvSpPr>
          <p:spPr>
            <a:xfrm>
              <a:off x="3516483" y="5728639"/>
              <a:ext cx="3920192" cy="487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이전 항목 비활성화 및 보유량 변화</a:t>
              </a:r>
              <a:endParaRPr lang="en-US" altLang="ko-KR" sz="1000" dirty="0"/>
            </a:p>
            <a:p>
              <a:pPr algn="ctr"/>
              <a:r>
                <a:rPr lang="en-US" altLang="ko-KR" sz="1000" dirty="0"/>
                <a:t>(</a:t>
              </a:r>
              <a:r>
                <a:rPr lang="ko-KR" altLang="en-US" sz="1000" dirty="0"/>
                <a:t>보유량이 없을 경우 </a:t>
              </a:r>
              <a:r>
                <a:rPr lang="en-US" altLang="ko-KR" sz="1000" dirty="0"/>
                <a:t>‘</a:t>
              </a:r>
              <a:r>
                <a:rPr lang="ko-KR" altLang="en-US" sz="1000" b="1" dirty="0"/>
                <a:t>보유량 없음</a:t>
              </a:r>
              <a:r>
                <a:rPr lang="en-US" altLang="ko-KR" sz="1000" b="1" dirty="0"/>
                <a:t>.</a:t>
              </a:r>
              <a:r>
                <a:rPr lang="en-US" altLang="ko-KR" sz="1000" dirty="0"/>
                <a:t>’ </a:t>
              </a:r>
              <a:r>
                <a:rPr lang="ko-KR" altLang="en-US" sz="1000" dirty="0"/>
                <a:t>텍스트 출력</a:t>
              </a:r>
              <a:r>
                <a:rPr lang="en-US" altLang="ko-KR" sz="10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5795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카드 분해 매수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958206"/>
              </p:ext>
            </p:extLst>
          </p:nvPr>
        </p:nvGraphicFramePr>
        <p:xfrm>
          <a:off x="1109210" y="1359660"/>
          <a:ext cx="654875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8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매수는 한번에 분해할 선택된 레어도의 카드 매수다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-/+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좌 클릭하거나 숫자를 직접 수정하는 것으로 분해할 카드의 매수를 조절한다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864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변화가 있을 경우 카드 분해 매수를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4062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카드의 보유량이 없을 경우 카드 분해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고정되어 조절할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90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[–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이하의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8348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보유량과 같을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[+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보유량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이상의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6181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매수에 변화가 있을 경우 분해 후 획득하는 조각을 재계산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457175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A2BE0C3-83D9-4AAE-BD1E-12071AEF25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34" t="40748" r="3564" b="17186"/>
          <a:stretch/>
        </p:blipFill>
        <p:spPr>
          <a:xfrm>
            <a:off x="8180918" y="1580320"/>
            <a:ext cx="2230939" cy="169298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2886D0B-FD8A-44D9-AFBB-96BBF9D000DC}"/>
              </a:ext>
            </a:extLst>
          </p:cNvPr>
          <p:cNvSpPr txBox="1"/>
          <p:nvPr/>
        </p:nvSpPr>
        <p:spPr>
          <a:xfrm>
            <a:off x="1707485" y="5837178"/>
            <a:ext cx="2306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분해 매수 변경</a:t>
            </a:r>
            <a:endParaRPr lang="en-US" altLang="ko-KR" sz="1000" dirty="0"/>
          </a:p>
          <a:p>
            <a:pPr algn="ctr"/>
            <a:r>
              <a:rPr lang="en-US" altLang="ko-KR" sz="1000" dirty="0"/>
              <a:t>(-/+ </a:t>
            </a:r>
            <a:r>
              <a:rPr lang="ko-KR" altLang="en-US" sz="1000" dirty="0"/>
              <a:t>버튼 클릭 </a:t>
            </a:r>
            <a:r>
              <a:rPr lang="en-US" altLang="ko-KR" sz="1000" dirty="0"/>
              <a:t>or </a:t>
            </a:r>
            <a:r>
              <a:rPr lang="ko-KR" altLang="en-US" sz="1000" dirty="0"/>
              <a:t>숫자 입력</a:t>
            </a:r>
            <a:r>
              <a:rPr lang="en-US" altLang="ko-KR" sz="1000" dirty="0"/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5F551B-07D4-404A-A224-16A980D3CBED}"/>
              </a:ext>
            </a:extLst>
          </p:cNvPr>
          <p:cNvSpPr txBox="1"/>
          <p:nvPr/>
        </p:nvSpPr>
        <p:spPr>
          <a:xfrm>
            <a:off x="5053888" y="5837178"/>
            <a:ext cx="29529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변경 내용에 따른 분해 후 획득 조각 재계산</a:t>
            </a:r>
            <a:endParaRPr lang="en-US" altLang="ko-KR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16CCFA-161F-4068-B60F-6D74EC75C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487" y="3714814"/>
            <a:ext cx="2306368" cy="212198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404C292-5252-492C-96D9-336015D3A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158" y="3714814"/>
            <a:ext cx="2306367" cy="2121987"/>
          </a:xfrm>
          <a:prstGeom prst="rect">
            <a:avLst/>
          </a:prstGeom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6C447C55-F5AC-420D-964B-29ECFE533613}"/>
              </a:ext>
            </a:extLst>
          </p:cNvPr>
          <p:cNvCxnSpPr>
            <a:cxnSpLocks/>
            <a:stCxn id="7" idx="3"/>
            <a:endCxn id="20" idx="1"/>
          </p:cNvCxnSpPr>
          <p:nvPr/>
        </p:nvCxnSpPr>
        <p:spPr>
          <a:xfrm>
            <a:off x="3778701" y="5160940"/>
            <a:ext cx="3063054" cy="16727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9F206B-D3B1-4AB3-B034-7BAD9358EDA6}"/>
              </a:ext>
            </a:extLst>
          </p:cNvPr>
          <p:cNvSpPr>
            <a:spLocks/>
          </p:cNvSpPr>
          <p:nvPr/>
        </p:nvSpPr>
        <p:spPr>
          <a:xfrm>
            <a:off x="2796225" y="4832829"/>
            <a:ext cx="893492" cy="2962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D46214-20DB-45CD-891C-2DBD3F109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3887" y="4980953"/>
            <a:ext cx="284814" cy="359973"/>
          </a:xfrm>
          <a:prstGeom prst="rect">
            <a:avLst/>
          </a:prstGeom>
          <a:ln>
            <a:noFill/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2EF57F-6BC5-4714-9AA2-BE29A5E77538}"/>
              </a:ext>
            </a:extLst>
          </p:cNvPr>
          <p:cNvSpPr>
            <a:spLocks/>
          </p:cNvSpPr>
          <p:nvPr/>
        </p:nvSpPr>
        <p:spPr>
          <a:xfrm>
            <a:off x="6841755" y="5210336"/>
            <a:ext cx="730233" cy="2357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9734AC-2C56-43D4-9AE0-32901D52B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627" y="3584700"/>
            <a:ext cx="1919665" cy="258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943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 최종 확인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724186"/>
              </p:ext>
            </p:extLst>
          </p:nvPr>
        </p:nvGraphicFramePr>
        <p:xfrm>
          <a:off x="1151323" y="1536259"/>
          <a:ext cx="65487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8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최종 확인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버튼을 클릭하면 분해 최종 확인창이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최종 확인창 팝업 시 등급별 레어도별 분해 시 조각 획득량이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7161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시 분해할 카드의 레어도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매수가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9098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후 조각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3495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카드를 분해하고 조각을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7405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분해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2024582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A1F558E0-B6E6-4166-948F-E23A264DD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52" y="2087168"/>
            <a:ext cx="2801865" cy="8489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501ACB-B72B-4CDF-BD45-51B02A04E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1272" y="3626772"/>
            <a:ext cx="2368360" cy="21790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87E730E-AF23-4204-B76F-9980925F8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564" y="3672245"/>
            <a:ext cx="3287777" cy="9961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FC701D-5308-4FB5-B315-BBD5F1F89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272" y="4668366"/>
            <a:ext cx="2368361" cy="1097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F3D959B-9D61-4356-9724-12D520290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323" y="3672245"/>
            <a:ext cx="2306368" cy="212198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11D456-F36B-4049-B440-07E370183F51}"/>
              </a:ext>
            </a:extLst>
          </p:cNvPr>
          <p:cNvSpPr/>
          <p:nvPr/>
        </p:nvSpPr>
        <p:spPr>
          <a:xfrm>
            <a:off x="2351341" y="5526458"/>
            <a:ext cx="741712" cy="15066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529534E-B189-47F1-B4C4-E75B826E2BAE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 flipV="1">
            <a:off x="3155252" y="4720708"/>
            <a:ext cx="1126312" cy="99959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CCBDF8-9E62-470C-9347-1F8AE9B36031}"/>
              </a:ext>
            </a:extLst>
          </p:cNvPr>
          <p:cNvSpPr/>
          <p:nvPr/>
        </p:nvSpPr>
        <p:spPr>
          <a:xfrm>
            <a:off x="4281564" y="3626772"/>
            <a:ext cx="3287777" cy="218787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6249A7B-CE5B-4F18-A2FC-AC9ECF3A2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9858" y="5584189"/>
            <a:ext cx="215394" cy="272235"/>
          </a:xfrm>
          <a:prstGeom prst="rect">
            <a:avLst/>
          </a:prstGeom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D8C5AB7-CFA5-43E7-8E63-AD436DACB0DC}"/>
              </a:ext>
            </a:extLst>
          </p:cNvPr>
          <p:cNvSpPr txBox="1"/>
          <p:nvPr/>
        </p:nvSpPr>
        <p:spPr>
          <a:xfrm>
            <a:off x="1151322" y="5794232"/>
            <a:ext cx="23063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버튼 클릭</a:t>
            </a:r>
            <a:endParaRPr lang="en-US" altLang="ko-KR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E4A24F-BE9F-4CE2-8C26-156F20694692}"/>
              </a:ext>
            </a:extLst>
          </p:cNvPr>
          <p:cNvSpPr txBox="1"/>
          <p:nvPr/>
        </p:nvSpPr>
        <p:spPr>
          <a:xfrm>
            <a:off x="4281564" y="5814643"/>
            <a:ext cx="3287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최종 확인창 및 분해 시 조작 획득량 팝업</a:t>
            </a:r>
            <a:endParaRPr lang="en-US" altLang="ko-KR" sz="10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BD6086E-41A2-48A7-BADF-4CC3DEC27F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0078" y="3511211"/>
            <a:ext cx="3543654" cy="2618656"/>
          </a:xfrm>
          <a:prstGeom prst="rect">
            <a:avLst/>
          </a:prstGeom>
        </p:spPr>
      </p:pic>
      <p:sp>
        <p:nvSpPr>
          <p:cNvPr id="27" name="순서도: 다른 페이지 연결선 26">
            <a:extLst>
              <a:ext uri="{FF2B5EF4-FFF2-40B4-BE49-F238E27FC236}">
                <a16:creationId xmlns:a16="http://schemas.microsoft.com/office/drawing/2014/main" id="{AF560FDA-0E98-4DCB-BDE7-89000F3F2DD6}"/>
              </a:ext>
            </a:extLst>
          </p:cNvPr>
          <p:cNvSpPr>
            <a:spLocks noChangeAspect="1"/>
          </p:cNvSpPr>
          <p:nvPr/>
        </p:nvSpPr>
        <p:spPr>
          <a:xfrm>
            <a:off x="11016876" y="5753278"/>
            <a:ext cx="469866" cy="469866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P.54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431642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 결과 요약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835969"/>
              </p:ext>
            </p:extLst>
          </p:nvPr>
        </p:nvGraphicFramePr>
        <p:xfrm>
          <a:off x="1802288" y="1997402"/>
          <a:ext cx="46834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결과 요약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분해로 조각을 획득했을 때 분해 결과 요약창을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분해로 획득한 조각을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4136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화면을 클릭하면 분해 결과 요약창을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033222"/>
                  </a:ext>
                </a:extLst>
              </a:tr>
            </a:tbl>
          </a:graphicData>
        </a:graphic>
      </p:graphicFrame>
      <p:pic>
        <p:nvPicPr>
          <p:cNvPr id="39" name="그림 38">
            <a:extLst>
              <a:ext uri="{FF2B5EF4-FFF2-40B4-BE49-F238E27FC236}">
                <a16:creationId xmlns:a16="http://schemas.microsoft.com/office/drawing/2014/main" id="{96D9D838-39E4-410E-96F4-2F6C73B22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954" y="3496655"/>
            <a:ext cx="3374957" cy="223536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13BDF115-9ED8-4302-82B7-95BF299E8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720" y="4039232"/>
            <a:ext cx="3450635" cy="1658256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E06A54DB-0621-47F9-AF0E-319D3BCE2D58}"/>
              </a:ext>
            </a:extLst>
          </p:cNvPr>
          <p:cNvSpPr/>
          <p:nvPr/>
        </p:nvSpPr>
        <p:spPr>
          <a:xfrm>
            <a:off x="3484081" y="4233240"/>
            <a:ext cx="659929" cy="24750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5448084-789E-42A6-A183-1EE4ED528FA5}"/>
              </a:ext>
            </a:extLst>
          </p:cNvPr>
          <p:cNvCxnSpPr>
            <a:cxnSpLocks/>
            <a:stCxn id="49" idx="3"/>
            <a:endCxn id="46" idx="1"/>
          </p:cNvCxnSpPr>
          <p:nvPr/>
        </p:nvCxnSpPr>
        <p:spPr>
          <a:xfrm>
            <a:off x="4333717" y="4598571"/>
            <a:ext cx="800003" cy="26978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>
            <a:extLst>
              <a:ext uri="{FF2B5EF4-FFF2-40B4-BE49-F238E27FC236}">
                <a16:creationId xmlns:a16="http://schemas.microsoft.com/office/drawing/2014/main" id="{BB4A5CF6-6E80-4E40-9C13-FD438D512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303" y="4358801"/>
            <a:ext cx="379414" cy="479539"/>
          </a:xfrm>
          <a:prstGeom prst="rect">
            <a:avLst/>
          </a:prstGeom>
          <a:ln>
            <a:noFill/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57B8DBC-5294-4B98-9EB5-41CFB086B3AC}"/>
              </a:ext>
            </a:extLst>
          </p:cNvPr>
          <p:cNvSpPr txBox="1"/>
          <p:nvPr/>
        </p:nvSpPr>
        <p:spPr>
          <a:xfrm>
            <a:off x="2170248" y="5734466"/>
            <a:ext cx="23063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/>
              <a:t>확인 버튼 클릭</a:t>
            </a:r>
            <a:endParaRPr lang="en-US" altLang="ko-KR" sz="10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066DB-A92E-460A-858E-8A32680828B0}"/>
              </a:ext>
            </a:extLst>
          </p:cNvPr>
          <p:cNvSpPr/>
          <p:nvPr/>
        </p:nvSpPr>
        <p:spPr>
          <a:xfrm>
            <a:off x="5133720" y="4038102"/>
            <a:ext cx="3450635" cy="165938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EB7EACA7-1C17-4C8F-9D71-39FBB86CFC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4355" y="3719896"/>
            <a:ext cx="1837600" cy="195406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0C8B59F-D4F0-47F8-BE68-388F41AC04FD}"/>
              </a:ext>
            </a:extLst>
          </p:cNvPr>
          <p:cNvSpPr txBox="1"/>
          <p:nvPr/>
        </p:nvSpPr>
        <p:spPr>
          <a:xfrm>
            <a:off x="5133720" y="5686121"/>
            <a:ext cx="34506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결과 요약창 팝업</a:t>
            </a:r>
            <a:endParaRPr lang="en-US" altLang="ko-KR" sz="1000" dirty="0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E561A55D-DFA3-402E-B754-1A849E4351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8498" y="1792434"/>
            <a:ext cx="3411517" cy="1636566"/>
          </a:xfrm>
          <a:prstGeom prst="rect">
            <a:avLst/>
          </a:prstGeom>
        </p:spPr>
      </p:pic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8C425938-D9B9-49FD-8679-6CE22FE29771}"/>
              </a:ext>
            </a:extLst>
          </p:cNvPr>
          <p:cNvSpPr/>
          <p:nvPr/>
        </p:nvSpPr>
        <p:spPr>
          <a:xfrm rot="5400000">
            <a:off x="8459323" y="3544712"/>
            <a:ext cx="469866" cy="469866"/>
          </a:xfrm>
          <a:prstGeom prst="chevron">
            <a:avLst>
              <a:gd name="adj" fmla="val 18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100" b="1" dirty="0"/>
              <a:t>P.54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13820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일괄 분해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651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4D303B4-F0D7-4A18-BE79-11E87CA39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14096" y="3128739"/>
            <a:ext cx="4267678" cy="205870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BA7C16-94BF-4A96-9C68-E6416A795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228" y="3128739"/>
            <a:ext cx="4267678" cy="205870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73A384-50DE-4599-A8B1-25548631FE41}"/>
              </a:ext>
            </a:extLst>
          </p:cNvPr>
          <p:cNvSpPr/>
          <p:nvPr/>
        </p:nvSpPr>
        <p:spPr>
          <a:xfrm>
            <a:off x="3419921" y="3377874"/>
            <a:ext cx="456754" cy="66548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7E87813-1C16-4C2B-8312-69BE9C381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9224" y="3923081"/>
            <a:ext cx="214901" cy="2716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47D605D-81D4-448D-AE87-009A39B4E4A2}"/>
              </a:ext>
            </a:extLst>
          </p:cNvPr>
          <p:cNvSpPr txBox="1"/>
          <p:nvPr/>
        </p:nvSpPr>
        <p:spPr>
          <a:xfrm>
            <a:off x="1962192" y="5187443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클릭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7FB261-D1EA-4D7C-9B76-E116AF1E5F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8526" y="3525842"/>
            <a:ext cx="2293264" cy="14617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8007D18-D841-4E76-8C68-552171079DEC}"/>
              </a:ext>
            </a:extLst>
          </p:cNvPr>
          <p:cNvSpPr txBox="1"/>
          <p:nvPr/>
        </p:nvSpPr>
        <p:spPr>
          <a:xfrm>
            <a:off x="7066058" y="5187442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상세 정보 팝업</a:t>
            </a:r>
            <a:endParaRPr lang="en-US" altLang="ko-KR" sz="1400" dirty="0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2519C29B-BD3B-429A-A805-7A49600A164C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>
            <a:off x="3984125" y="4058887"/>
            <a:ext cx="4334401" cy="197834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8BA3DB-D101-48F3-A3F4-A45363080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271699"/>
              </p:ext>
            </p:extLst>
          </p:nvPr>
        </p:nvGraphicFramePr>
        <p:xfrm>
          <a:off x="1920000" y="1489765"/>
          <a:ext cx="835199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199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정보를 더 상세하게 확인하는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카드에 대한 상세한 정보를 확인할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5179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8BA3DB-D101-48F3-A3F4-A45363080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556809"/>
              </p:ext>
            </p:extLst>
          </p:nvPr>
        </p:nvGraphicFramePr>
        <p:xfrm>
          <a:off x="1071033" y="1286624"/>
          <a:ext cx="1004993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9934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다량의 카드를 동시에 분해하는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카드를 동시에 선택하고 분해하여 조각으로 변환한다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일반적인 분해는 한 종류의 카드를 선택하고 해당 카드에서 매수를 선택하여 분해하는 방식이다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이러한 방식은 많은 종류의 카드를 분해할 때는 오랜 시간을 필요로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해당 시스템을 사용하면 많은 종류의 카드를 동시에 선택하여 분해할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팩 뽑기 통해 카드를 획득하는 해당 게임의 특징상 플레이어는 불필요한 다량의 카드를 획득하고 분해하여 원하는 카드를 제작하게 되는데 수많은 카드를 일일이 분해하는 과정은 귀찮고 많은 시간을 필요로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해당 시스템으로 플레이어들이 카드를 분해하고 제작하는 지루한 시간을 최소화할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000673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5419CA6-9DD3-4B67-BCE9-3FD54C0E0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871" y="4510319"/>
            <a:ext cx="6696258" cy="1726969"/>
          </a:xfrm>
          <a:prstGeom prst="rect">
            <a:avLst/>
          </a:prstGeom>
        </p:spPr>
      </p:pic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026DB25B-FEBA-4F64-AF22-4245D0AC1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20429"/>
              </p:ext>
            </p:extLst>
          </p:nvPr>
        </p:nvGraphicFramePr>
        <p:xfrm>
          <a:off x="1071033" y="3572624"/>
          <a:ext cx="10049934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738">
                  <a:extLst>
                    <a:ext uri="{9D8B030D-6E8A-4147-A177-3AD203B41FA5}">
                      <a16:colId xmlns:a16="http://schemas.microsoft.com/office/drawing/2014/main" val="1507378002"/>
                    </a:ext>
                  </a:extLst>
                </a:gridCol>
                <a:gridCol w="8830196">
                  <a:extLst>
                    <a:ext uri="{9D8B030D-6E8A-4147-A177-3AD203B41FA5}">
                      <a16:colId xmlns:a16="http://schemas.microsoft.com/office/drawing/2014/main" val="143511124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일괄 분해의 종류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128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분해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보유한 카드 중 레어도별로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초과하는 모든 카드를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장이 되도록 분해한다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8842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분해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분해하고 싶은 카드를 선택하여 한번에 분해한다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0514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9914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일괄 분해 선택창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69668"/>
              </p:ext>
            </p:extLst>
          </p:nvPr>
        </p:nvGraphicFramePr>
        <p:xfrm>
          <a:off x="3754277" y="2077197"/>
          <a:ext cx="46834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일괄 분해 선택창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일괄 분해 버튼을 클릭하면 일괄 분해 선택창을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일괄 분해는 여분 카드 분해와 선택 카드 분해가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닫기 버튼을 클릭하는 것으로 일괄 분해 선택창을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EC3EA571-D6DE-4D9E-92FF-CF8448CDA0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53" r="2408"/>
          <a:stretch/>
        </p:blipFill>
        <p:spPr>
          <a:xfrm>
            <a:off x="6640623" y="4900925"/>
            <a:ext cx="3480590" cy="7729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A25AB2E-0BFF-4E6E-B06A-8E69947AA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198" y="3653044"/>
            <a:ext cx="4241852" cy="204099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BCCBAA7-D6A5-47B3-9AD9-45B1E0C4CF73}"/>
              </a:ext>
            </a:extLst>
          </p:cNvPr>
          <p:cNvSpPr/>
          <p:nvPr/>
        </p:nvSpPr>
        <p:spPr>
          <a:xfrm>
            <a:off x="3270362" y="5497059"/>
            <a:ext cx="612096" cy="14608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6CB3FB-1666-46F7-86B1-B0ED930F8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121" y="5531795"/>
            <a:ext cx="192755" cy="243623"/>
          </a:xfrm>
          <a:prstGeom prst="rect">
            <a:avLst/>
          </a:prstGeom>
          <a:ln>
            <a:noFill/>
          </a:ln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9AB9933E-B0DF-456C-A814-1F767D1B42FD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4006876" y="5280642"/>
            <a:ext cx="2633747" cy="372965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A01D52-A4C3-4BA7-BF79-32D7309A550E}"/>
              </a:ext>
            </a:extLst>
          </p:cNvPr>
          <p:cNvSpPr/>
          <p:nvPr/>
        </p:nvSpPr>
        <p:spPr>
          <a:xfrm>
            <a:off x="6640623" y="4887399"/>
            <a:ext cx="3480590" cy="78648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3338B3-22C5-4C0D-95D8-C3CF5AA88B5A}"/>
              </a:ext>
            </a:extLst>
          </p:cNvPr>
          <p:cNvSpPr txBox="1"/>
          <p:nvPr/>
        </p:nvSpPr>
        <p:spPr>
          <a:xfrm>
            <a:off x="2254198" y="5687411"/>
            <a:ext cx="17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카드 일괄 분해 버튼 클릭</a:t>
            </a:r>
            <a:endParaRPr lang="en-US" altLang="ko-KR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38DFBD-3B7C-41F1-9257-CC888E2BA7AE}"/>
              </a:ext>
            </a:extLst>
          </p:cNvPr>
          <p:cNvSpPr txBox="1"/>
          <p:nvPr/>
        </p:nvSpPr>
        <p:spPr>
          <a:xfrm>
            <a:off x="6640623" y="5687411"/>
            <a:ext cx="3480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일괄 분해 선택창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884735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78AD944E-94CB-4F8F-A7D4-2A71075E8D34}"/>
              </a:ext>
            </a:extLst>
          </p:cNvPr>
          <p:cNvSpPr txBox="1"/>
          <p:nvPr/>
        </p:nvSpPr>
        <p:spPr>
          <a:xfrm>
            <a:off x="2394890" y="3767029"/>
            <a:ext cx="2441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여분 카드 분해 버튼 클릭</a:t>
            </a:r>
            <a:endParaRPr lang="en-US" altLang="ko-KR" sz="10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여분 분해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347820"/>
              </p:ext>
            </p:extLst>
          </p:nvPr>
        </p:nvGraphicFramePr>
        <p:xfrm>
          <a:off x="2390864" y="1807987"/>
          <a:ext cx="534701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7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여분 분해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분해 버튼을 클릭하면 여분 분해 결정창을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카드는 덱에 넣을 수 있는 매수를 초과하는 카드다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카드의 레어도별로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초과하는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결정창에 표기되는 카드는 기본 카드 정렬 규칙에 따라서 정렬된다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674556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44EA8EC7-6204-4592-A3F6-609F1A757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882" y="1641259"/>
            <a:ext cx="2301686" cy="409732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34E446D-2BD6-405B-8926-E95FBA0B8CF0}"/>
              </a:ext>
            </a:extLst>
          </p:cNvPr>
          <p:cNvGrpSpPr/>
          <p:nvPr/>
        </p:nvGrpSpPr>
        <p:grpSpPr>
          <a:xfrm>
            <a:off x="2394891" y="3181578"/>
            <a:ext cx="2441363" cy="542172"/>
            <a:chOff x="695325" y="3752850"/>
            <a:chExt cx="2879980" cy="63957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5757AE3-AE39-4B84-86CB-0375DBAF0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953" r="2408"/>
            <a:stretch/>
          </p:blipFill>
          <p:spPr>
            <a:xfrm>
              <a:off x="695325" y="3752850"/>
              <a:ext cx="2879980" cy="639579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4A84FAD-1C61-401C-BCC5-FB3EC3B2B86D}"/>
                </a:ext>
              </a:extLst>
            </p:cNvPr>
            <p:cNvSpPr/>
            <p:nvPr/>
          </p:nvSpPr>
          <p:spPr>
            <a:xfrm>
              <a:off x="786601" y="4074401"/>
              <a:ext cx="1261655" cy="22851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58015797-21FC-4462-903E-480964B7E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824" y="3553702"/>
            <a:ext cx="192755" cy="243623"/>
          </a:xfrm>
          <a:prstGeom prst="rect">
            <a:avLst/>
          </a:prstGeom>
          <a:ln>
            <a:noFill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B56E8FD-59F3-4C89-99ED-A23D9CDFD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0864" y="4163662"/>
            <a:ext cx="4336028" cy="116411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2800BA7-25D9-4C6B-B61F-37B08A9F9968}"/>
              </a:ext>
            </a:extLst>
          </p:cNvPr>
          <p:cNvSpPr/>
          <p:nvPr/>
        </p:nvSpPr>
        <p:spPr>
          <a:xfrm>
            <a:off x="2390864" y="4163662"/>
            <a:ext cx="4336028" cy="116411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09A249A3-F03C-4A42-85C6-AC18ACC8EC2A}"/>
              </a:ext>
            </a:extLst>
          </p:cNvPr>
          <p:cNvCxnSpPr>
            <a:cxnSpLocks/>
            <a:stCxn id="22" idx="3"/>
            <a:endCxn id="2" idx="0"/>
          </p:cNvCxnSpPr>
          <p:nvPr/>
        </p:nvCxnSpPr>
        <p:spPr>
          <a:xfrm>
            <a:off x="3579579" y="3675514"/>
            <a:ext cx="979299" cy="488148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4B230C9-4BFD-4CA9-BAE4-65BBC0352FED}"/>
              </a:ext>
            </a:extLst>
          </p:cNvPr>
          <p:cNvSpPr txBox="1"/>
          <p:nvPr/>
        </p:nvSpPr>
        <p:spPr>
          <a:xfrm>
            <a:off x="2399592" y="5339177"/>
            <a:ext cx="4327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여분 분해 결정창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630357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>
            <a:extLst>
              <a:ext uri="{FF2B5EF4-FFF2-40B4-BE49-F238E27FC236}">
                <a16:creationId xmlns:a16="http://schemas.microsoft.com/office/drawing/2014/main" id="{A7C2A8D0-91BE-453F-AF66-7AC64D83B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0111" y="1311545"/>
            <a:ext cx="1719636" cy="231303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공통 분해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478197"/>
              </p:ext>
            </p:extLst>
          </p:nvPr>
        </p:nvGraphicFramePr>
        <p:xfrm>
          <a:off x="695325" y="1729950"/>
          <a:ext cx="46834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선택창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카드 분해버튼을 클릭하면 분해 선택 모드가 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선택 카드 분해버튼을 클릭하면 분해 선택 목록창이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분해 선택 모드가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597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분해 선택 목록창을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5674952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84F79819-70CF-491C-B785-5E6799952488}"/>
              </a:ext>
            </a:extLst>
          </p:cNvPr>
          <p:cNvGrpSpPr>
            <a:grpSpLocks noChangeAspect="1"/>
          </p:cNvGrpSpPr>
          <p:nvPr/>
        </p:nvGrpSpPr>
        <p:grpSpPr>
          <a:xfrm>
            <a:off x="6982143" y="2189061"/>
            <a:ext cx="2369113" cy="1336119"/>
            <a:chOff x="4136462" y="4453574"/>
            <a:chExt cx="3057148" cy="1724153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CAD97DCF-06C8-4DB8-BBC4-09AE75996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6462" y="4453574"/>
              <a:ext cx="3057148" cy="1477932"/>
            </a:xfrm>
            <a:prstGeom prst="rect">
              <a:avLst/>
            </a:prstGeom>
            <a:ln w="28575">
              <a:solidFill>
                <a:srgbClr val="FFD966"/>
              </a:solidFill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7E276D4-B930-4360-BBAB-9924978DF0EE}"/>
                </a:ext>
              </a:extLst>
            </p:cNvPr>
            <p:cNvSpPr txBox="1"/>
            <p:nvPr/>
          </p:nvSpPr>
          <p:spPr>
            <a:xfrm>
              <a:off x="4136462" y="5931506"/>
              <a:ext cx="30571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분해 선택 목록창 팝업</a:t>
              </a:r>
              <a:endParaRPr lang="en-US" altLang="ko-KR" sz="1000" dirty="0"/>
            </a:p>
          </p:txBody>
        </p: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6523D6ED-CD62-4829-A641-1A30C63A4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167440"/>
              </p:ext>
            </p:extLst>
          </p:nvPr>
        </p:nvGraphicFramePr>
        <p:xfrm>
          <a:off x="695325" y="3624576"/>
          <a:ext cx="6286818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68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목록 카드 추가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선택 모드가 활성화 상태일 때 카드를 클릭하면 레어도 선택창이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131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 선택창에는 분해 후 예상 숫자가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 선택창을 클릭하면 해당 레어도의 카드를 분해 목록에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추가한다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0069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표기된 카드의 모든 레어도의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되면 회색으로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08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추가되면 선택한 카드를 분해 목록에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568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추가되면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차감된다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9505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목록의 카드를 클릭하면 해당 레어도의 카드를 분해 목록에서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제외한다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5668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목록에서 카드가 제외되면 해당 카드의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증가한다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2243393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C13598A6-3BFB-4D11-8666-BF07B0FB71E4}"/>
              </a:ext>
            </a:extLst>
          </p:cNvPr>
          <p:cNvGrpSpPr>
            <a:grpSpLocks noChangeAspect="1"/>
          </p:cNvGrpSpPr>
          <p:nvPr/>
        </p:nvGrpSpPr>
        <p:grpSpPr>
          <a:xfrm>
            <a:off x="7082346" y="3732882"/>
            <a:ext cx="928946" cy="1126162"/>
            <a:chOff x="8291363" y="4166836"/>
            <a:chExt cx="614666" cy="745160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748A181-F07D-4D00-B74D-7212D7FDCB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530" t="8920" r="38321" b="48075"/>
            <a:stretch/>
          </p:blipFill>
          <p:spPr>
            <a:xfrm>
              <a:off x="8291363" y="4166836"/>
              <a:ext cx="614666" cy="745160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DD85FAA-817D-4298-A7E3-4A0495F1AC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06708" y="4270021"/>
              <a:ext cx="367364" cy="49321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6367B1C7-A0D8-43D1-ABF0-EC6A97853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290" y="4348250"/>
            <a:ext cx="263915" cy="333562"/>
          </a:xfrm>
          <a:prstGeom prst="rect">
            <a:avLst/>
          </a:prstGeom>
          <a:ln>
            <a:noFill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8E52D50-4D8F-416A-9E02-EB81F34E2DD2}"/>
              </a:ext>
            </a:extLst>
          </p:cNvPr>
          <p:cNvSpPr txBox="1"/>
          <p:nvPr/>
        </p:nvSpPr>
        <p:spPr>
          <a:xfrm>
            <a:off x="7927536" y="3737582"/>
            <a:ext cx="139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분해 선택 모드에서</a:t>
            </a:r>
            <a:endParaRPr lang="en-US" altLang="ko-KR" sz="1000" dirty="0"/>
          </a:p>
          <a:p>
            <a:r>
              <a:rPr lang="ko-KR" altLang="en-US" sz="1000" dirty="0"/>
              <a:t>카드 클릭</a:t>
            </a:r>
            <a:endParaRPr lang="en-US" altLang="ko-KR" sz="1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F75BD1-4E64-49BE-9151-1DDE52B0D8AD}"/>
              </a:ext>
            </a:extLst>
          </p:cNvPr>
          <p:cNvSpPr txBox="1"/>
          <p:nvPr/>
        </p:nvSpPr>
        <p:spPr>
          <a:xfrm>
            <a:off x="7076698" y="5978039"/>
            <a:ext cx="1343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레어도 선택창 팝업</a:t>
            </a:r>
            <a:endParaRPr lang="en-US" altLang="ko-KR" sz="10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C8243D3-9111-4191-99AA-E5468143FFB5}"/>
              </a:ext>
            </a:extLst>
          </p:cNvPr>
          <p:cNvGrpSpPr>
            <a:grpSpLocks noChangeAspect="1"/>
          </p:cNvGrpSpPr>
          <p:nvPr/>
        </p:nvGrpSpPr>
        <p:grpSpPr>
          <a:xfrm>
            <a:off x="7076699" y="4668939"/>
            <a:ext cx="1343687" cy="1315813"/>
            <a:chOff x="4522230" y="4006873"/>
            <a:chExt cx="1708373" cy="1672934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956280A-52E7-41B8-80B1-75B199D346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7812" t="11593" r="34916" b="53419"/>
            <a:stretch/>
          </p:blipFill>
          <p:spPr>
            <a:xfrm>
              <a:off x="4522230" y="4006873"/>
              <a:ext cx="1708373" cy="167293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20CE312-3EB0-4BE0-81E8-03BB19718D07}"/>
                </a:ext>
              </a:extLst>
            </p:cNvPr>
            <p:cNvSpPr/>
            <p:nvPr/>
          </p:nvSpPr>
          <p:spPr>
            <a:xfrm>
              <a:off x="5237394" y="4246595"/>
              <a:ext cx="866705" cy="118495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FD8272A4-8545-4A37-B5F5-CF850A3DFEF9}"/>
              </a:ext>
            </a:extLst>
          </p:cNvPr>
          <p:cNvCxnSpPr>
            <a:cxnSpLocks noChangeAspect="1"/>
            <a:stCxn id="29" idx="3"/>
            <a:endCxn id="22" idx="3"/>
          </p:cNvCxnSpPr>
          <p:nvPr/>
        </p:nvCxnSpPr>
        <p:spPr>
          <a:xfrm>
            <a:off x="7887205" y="4515031"/>
            <a:ext cx="433682" cy="808458"/>
          </a:xfrm>
          <a:prstGeom prst="bentConnector3">
            <a:avLst>
              <a:gd name="adj1" fmla="val 152711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56FD61E7-0D3A-44D8-A628-69765538F8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4802" y="3716275"/>
            <a:ext cx="2997614" cy="266577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399A922-6EEA-474E-AE95-576FDF357F70}"/>
              </a:ext>
            </a:extLst>
          </p:cNvPr>
          <p:cNvGrpSpPr>
            <a:grpSpLocks noChangeAspect="1"/>
          </p:cNvGrpSpPr>
          <p:nvPr/>
        </p:nvGrpSpPr>
        <p:grpSpPr>
          <a:xfrm>
            <a:off x="5637902" y="1502171"/>
            <a:ext cx="1891915" cy="666817"/>
            <a:chOff x="2133745" y="3350192"/>
            <a:chExt cx="2441363" cy="86047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5D08829-6173-41E4-8744-67AA07F2CECA}"/>
                </a:ext>
              </a:extLst>
            </p:cNvPr>
            <p:cNvGrpSpPr/>
            <p:nvPr/>
          </p:nvGrpSpPr>
          <p:grpSpPr>
            <a:xfrm>
              <a:off x="2133745" y="3350192"/>
              <a:ext cx="2441363" cy="615747"/>
              <a:chOff x="6934007" y="2556023"/>
              <a:chExt cx="2441363" cy="615747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2D44CEE1-E2F5-4ADA-8A33-6EE362A1FBCA}"/>
                  </a:ext>
                </a:extLst>
              </p:cNvPr>
              <p:cNvGrpSpPr/>
              <p:nvPr/>
            </p:nvGrpSpPr>
            <p:grpSpPr>
              <a:xfrm>
                <a:off x="6934007" y="2556023"/>
                <a:ext cx="2441363" cy="542172"/>
                <a:chOff x="695325" y="3752850"/>
                <a:chExt cx="2879980" cy="639579"/>
              </a:xfrm>
            </p:grpSpPr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6E563C74-EDF2-4AF1-9778-0734232FAE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11953" r="2408"/>
                <a:stretch/>
              </p:blipFill>
              <p:spPr>
                <a:xfrm>
                  <a:off x="695325" y="3752850"/>
                  <a:ext cx="2879980" cy="639579"/>
                </a:xfrm>
                <a:prstGeom prst="rect">
                  <a:avLst/>
                </a:prstGeom>
              </p:spPr>
            </p:pic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79355788-E3AB-4B90-88E0-B9AC2DA63A43}"/>
                    </a:ext>
                  </a:extLst>
                </p:cNvPr>
                <p:cNvSpPr/>
                <p:nvPr/>
              </p:nvSpPr>
              <p:spPr>
                <a:xfrm>
                  <a:off x="2220416" y="4074401"/>
                  <a:ext cx="1261655" cy="228518"/>
                </a:xfrm>
                <a:prstGeom prst="rect">
                  <a:avLst/>
                </a:prstGeom>
                <a:noFill/>
                <a:ln w="190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D4164123-2FC8-4FDB-B4BC-E40D8ABF67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41387" y="2928147"/>
                <a:ext cx="192755" cy="24362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393B88E-4F32-4E09-B08C-9D42B48741F3}"/>
                </a:ext>
              </a:extLst>
            </p:cNvPr>
            <p:cNvSpPr txBox="1"/>
            <p:nvPr/>
          </p:nvSpPr>
          <p:spPr>
            <a:xfrm>
              <a:off x="2133745" y="3892937"/>
              <a:ext cx="2166153" cy="317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선택 카드 분해 버튼 클릭</a:t>
              </a:r>
              <a:endParaRPr lang="en-US" altLang="ko-KR" sz="1000" dirty="0"/>
            </a:p>
          </p:txBody>
        </p:sp>
      </p:grp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55D8F7C-CA11-4599-BF5C-FD455D9C0FE8}"/>
              </a:ext>
            </a:extLst>
          </p:cNvPr>
          <p:cNvCxnSpPr>
            <a:cxnSpLocks noChangeAspect="1"/>
            <a:stCxn id="30" idx="3"/>
            <a:endCxn id="43" idx="0"/>
          </p:cNvCxnSpPr>
          <p:nvPr/>
        </p:nvCxnSpPr>
        <p:spPr>
          <a:xfrm>
            <a:off x="7497868" y="1884942"/>
            <a:ext cx="668832" cy="30411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897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공통 분해 결과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35049"/>
              </p:ext>
            </p:extLst>
          </p:nvPr>
        </p:nvGraphicFramePr>
        <p:xfrm>
          <a:off x="1645131" y="1489793"/>
          <a:ext cx="68805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05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여분 분해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카드 분해 하기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카드 분해 하기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클릭하면 분해 최종 확인창을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714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선택된 카드를 분해하고 조각을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639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모두 분해하고 조각을 획득하면 획득한 분해 결과창을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148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화면을 클릭하면 일괄 분해 결과창과 분해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0576536"/>
                  </a:ext>
                </a:extLst>
              </a:tr>
            </a:tbl>
          </a:graphicData>
        </a:graphic>
      </p:graphicFrame>
      <p:grpSp>
        <p:nvGrpSpPr>
          <p:cNvPr id="24" name="그룹 23">
            <a:extLst>
              <a:ext uri="{FF2B5EF4-FFF2-40B4-BE49-F238E27FC236}">
                <a16:creationId xmlns:a16="http://schemas.microsoft.com/office/drawing/2014/main" id="{65FCEFC4-5D0D-48B8-8CFC-57B76F0BBD2A}"/>
              </a:ext>
            </a:extLst>
          </p:cNvPr>
          <p:cNvGrpSpPr/>
          <p:nvPr/>
        </p:nvGrpSpPr>
        <p:grpSpPr>
          <a:xfrm>
            <a:off x="1162531" y="4186703"/>
            <a:ext cx="2863912" cy="1847169"/>
            <a:chOff x="5359497" y="3299859"/>
            <a:chExt cx="2031337" cy="131017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B6079CE-E04E-48C6-8876-D54982743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9497" y="3299859"/>
              <a:ext cx="2031337" cy="131017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D3572DE-7B1C-472B-A97B-485B38C6C843}"/>
                </a:ext>
              </a:extLst>
            </p:cNvPr>
            <p:cNvSpPr/>
            <p:nvPr/>
          </p:nvSpPr>
          <p:spPr>
            <a:xfrm>
              <a:off x="5359497" y="3299859"/>
              <a:ext cx="2031337" cy="131017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A2B815F-805E-4943-A180-CD284BACE395}"/>
                </a:ext>
              </a:extLst>
            </p:cNvPr>
            <p:cNvSpPr/>
            <p:nvPr/>
          </p:nvSpPr>
          <p:spPr>
            <a:xfrm>
              <a:off x="6467160" y="3714139"/>
              <a:ext cx="407755" cy="15139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5DF9E4B0-D48F-4F68-A9DB-ADE567D15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8108" y="3790557"/>
              <a:ext cx="192755" cy="24362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603BCC8-64A4-4EC6-8CEF-4A5DCB2E091D}"/>
              </a:ext>
            </a:extLst>
          </p:cNvPr>
          <p:cNvSpPr txBox="1"/>
          <p:nvPr/>
        </p:nvSpPr>
        <p:spPr>
          <a:xfrm>
            <a:off x="4026443" y="5800291"/>
            <a:ext cx="136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확인 버튼 클릭</a:t>
            </a:r>
            <a:endParaRPr lang="en-US" altLang="ko-KR" sz="10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155655-FB74-4694-96AB-A53CD12D2FAD}"/>
              </a:ext>
            </a:extLst>
          </p:cNvPr>
          <p:cNvGrpSpPr>
            <a:grpSpLocks noChangeAspect="1"/>
          </p:cNvGrpSpPr>
          <p:nvPr/>
        </p:nvGrpSpPr>
        <p:grpSpPr>
          <a:xfrm>
            <a:off x="4345164" y="4438730"/>
            <a:ext cx="2811745" cy="1595142"/>
            <a:chOff x="4842416" y="4043118"/>
            <a:chExt cx="2284438" cy="129599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851B5BD-ECCD-43A1-9138-4EFAA8D64949}"/>
                </a:ext>
              </a:extLst>
            </p:cNvPr>
            <p:cNvGrpSpPr/>
            <p:nvPr/>
          </p:nvGrpSpPr>
          <p:grpSpPr>
            <a:xfrm>
              <a:off x="4842416" y="4043118"/>
              <a:ext cx="2233544" cy="1081119"/>
              <a:chOff x="6095999" y="4961935"/>
              <a:chExt cx="2634824" cy="1275354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CF215E8-85B4-4525-BE4B-0C0C5D6B6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0" y="4961935"/>
                <a:ext cx="2634823" cy="1268618"/>
              </a:xfrm>
              <a:prstGeom prst="rect">
                <a:avLst/>
              </a:prstGeom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B3CAC76D-AA0D-485C-A295-C7DE72065087}"/>
                  </a:ext>
                </a:extLst>
              </p:cNvPr>
              <p:cNvSpPr/>
              <p:nvPr/>
            </p:nvSpPr>
            <p:spPr>
              <a:xfrm>
                <a:off x="6095999" y="4963035"/>
                <a:ext cx="2634823" cy="1274254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65E7341-C4CE-470C-AB97-B16AEE3D6F20}"/>
                </a:ext>
              </a:extLst>
            </p:cNvPr>
            <p:cNvSpPr txBox="1"/>
            <p:nvPr/>
          </p:nvSpPr>
          <p:spPr>
            <a:xfrm>
              <a:off x="5880381" y="5139067"/>
              <a:ext cx="1246473" cy="200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분해 결과 요약창 팝업</a:t>
              </a:r>
              <a:endParaRPr lang="en-US" altLang="ko-KR" sz="1000" dirty="0"/>
            </a:p>
          </p:txBody>
        </p:sp>
      </p:grp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636FFD59-B67C-40EC-A4BC-D2760E8D6450}"/>
              </a:ext>
            </a:extLst>
          </p:cNvPr>
          <p:cNvCxnSpPr>
            <a:cxnSpLocks/>
            <a:stCxn id="30" idx="3"/>
            <a:endCxn id="16" idx="1"/>
          </p:cNvCxnSpPr>
          <p:nvPr/>
        </p:nvCxnSpPr>
        <p:spPr>
          <a:xfrm>
            <a:off x="3406143" y="5050259"/>
            <a:ext cx="939022" cy="5029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57429653-83FC-4880-A263-76777ECA4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531" y="3277780"/>
            <a:ext cx="3666785" cy="362080"/>
          </a:xfrm>
          <a:prstGeom prst="rect">
            <a:avLst/>
          </a:prstGeom>
        </p:spPr>
      </p:pic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3A5D792F-8DF3-456C-8843-4AB541E04C0A}"/>
              </a:ext>
            </a:extLst>
          </p:cNvPr>
          <p:cNvCxnSpPr>
            <a:cxnSpLocks/>
            <a:stCxn id="46" idx="2"/>
            <a:endCxn id="28" idx="0"/>
          </p:cNvCxnSpPr>
          <p:nvPr/>
        </p:nvCxnSpPr>
        <p:spPr>
          <a:xfrm rot="16200000" flipH="1">
            <a:off x="1995015" y="3587230"/>
            <a:ext cx="640737" cy="558207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98DE811-8427-4D3F-9077-459AFDBF2E68}"/>
              </a:ext>
            </a:extLst>
          </p:cNvPr>
          <p:cNvSpPr/>
          <p:nvPr/>
        </p:nvSpPr>
        <p:spPr>
          <a:xfrm>
            <a:off x="1162531" y="3310979"/>
            <a:ext cx="1747498" cy="23498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F3B74B-1A81-4B98-AA6D-E56B3294A2A2}"/>
              </a:ext>
            </a:extLst>
          </p:cNvPr>
          <p:cNvSpPr/>
          <p:nvPr/>
        </p:nvSpPr>
        <p:spPr>
          <a:xfrm>
            <a:off x="3081714" y="3310979"/>
            <a:ext cx="1747498" cy="23498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C4159A11-FA9C-4DFC-A801-41BE5C377989}"/>
              </a:ext>
            </a:extLst>
          </p:cNvPr>
          <p:cNvCxnSpPr>
            <a:cxnSpLocks/>
            <a:stCxn id="49" idx="2"/>
            <a:endCxn id="28" idx="0"/>
          </p:cNvCxnSpPr>
          <p:nvPr/>
        </p:nvCxnSpPr>
        <p:spPr>
          <a:xfrm rot="5400000">
            <a:off x="2954607" y="3185846"/>
            <a:ext cx="640737" cy="1360976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8BA41BF-B9C9-4DA5-ABAD-43E3817449FC}"/>
              </a:ext>
            </a:extLst>
          </p:cNvPr>
          <p:cNvSpPr txBox="1"/>
          <p:nvPr/>
        </p:nvSpPr>
        <p:spPr>
          <a:xfrm>
            <a:off x="2450055" y="3562568"/>
            <a:ext cx="136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분해 버튼 클릭</a:t>
            </a:r>
            <a:endParaRPr lang="en-US" altLang="ko-KR" sz="1000" dirty="0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1B850D39-77CB-42EC-B281-072153E047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4007" y="2983891"/>
            <a:ext cx="4052232" cy="299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29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567744"/>
              </p:ext>
            </p:extLst>
          </p:nvPr>
        </p:nvGraphicFramePr>
        <p:xfrm>
          <a:off x="695324" y="1261756"/>
          <a:ext cx="68662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62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상세 정보 시스템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마우스 좌 클릭하는 것으로 상세 정보를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상세 정보 밖 영역이나 마우스 우 클릭을 하는 것으로 상세 정보를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상세 정보에는 카드의 기본 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일러스트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과 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레어도별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일러스트를 마우스 좌 클릭하면 일러스트를 확대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강조된 고유 키워드를 클릭하는 것으로 해당 고유 키워드 설명 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596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마우스 좌 클릭으로 확대된 일러스트나 정보 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922404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CC0AF24-5C79-464F-BEA6-5EE9593F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25" y="1409175"/>
            <a:ext cx="3354743" cy="213835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6A2366F9-23AE-4280-9B21-25703D57D9CB}"/>
              </a:ext>
            </a:extLst>
          </p:cNvPr>
          <p:cNvGrpSpPr>
            <a:grpSpLocks noChangeAspect="1"/>
          </p:cNvGrpSpPr>
          <p:nvPr/>
        </p:nvGrpSpPr>
        <p:grpSpPr>
          <a:xfrm>
            <a:off x="843104" y="3774659"/>
            <a:ext cx="7035557" cy="2327735"/>
            <a:chOff x="695324" y="3808654"/>
            <a:chExt cx="5976410" cy="197731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DE5DB7F-CE4D-4EA3-A55F-7E88429E3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325" y="3808654"/>
              <a:ext cx="2623609" cy="1672324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F2B1C49-CE76-445E-ACC3-36FECF04D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48125" y="3808654"/>
              <a:ext cx="2623609" cy="1672324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A152262-538B-4B87-BF88-0FB271C26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76164" y="4389806"/>
              <a:ext cx="1767530" cy="510020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066E2F-53D2-44C8-A108-15D895D54C1F}"/>
                </a:ext>
              </a:extLst>
            </p:cNvPr>
            <p:cNvSpPr/>
            <p:nvPr/>
          </p:nvSpPr>
          <p:spPr>
            <a:xfrm>
              <a:off x="2685184" y="4920741"/>
              <a:ext cx="229466" cy="12233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523E322-F584-4CEC-8B1D-0514953D7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71145" y="4995238"/>
              <a:ext cx="302107" cy="381831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77F2E072-57C9-43A4-9AC1-C873D8CBA116}"/>
                </a:ext>
              </a:extLst>
            </p:cNvPr>
            <p:cNvCxnSpPr>
              <a:cxnSpLocks/>
              <a:stCxn id="24" idx="2"/>
              <a:endCxn id="2" idx="1"/>
            </p:cNvCxnSpPr>
            <p:nvPr/>
          </p:nvCxnSpPr>
          <p:spPr>
            <a:xfrm rot="5400000" flipH="1" flipV="1">
              <a:off x="3383054" y="4283960"/>
              <a:ext cx="732253" cy="1453965"/>
            </a:xfrm>
            <a:prstGeom prst="bentConnector4">
              <a:avLst>
                <a:gd name="adj1" fmla="val -31219"/>
                <a:gd name="adj2" fmla="val 55195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A81D73-D04C-4006-AFE1-7A85E00EA720}"/>
                </a:ext>
              </a:extLst>
            </p:cNvPr>
            <p:cNvSpPr txBox="1"/>
            <p:nvPr/>
          </p:nvSpPr>
          <p:spPr>
            <a:xfrm>
              <a:off x="695324" y="5478190"/>
              <a:ext cx="2623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고유 키워드 클릭</a:t>
              </a:r>
              <a:endParaRPr lang="en-US" altLang="ko-KR" sz="1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9CD4EA-97D0-4E6B-8882-4A024EDE8610}"/>
                </a:ext>
              </a:extLst>
            </p:cNvPr>
            <p:cNvSpPr txBox="1"/>
            <p:nvPr/>
          </p:nvSpPr>
          <p:spPr>
            <a:xfrm>
              <a:off x="4048124" y="5478190"/>
              <a:ext cx="2623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고유 키워드 설명 창 팝업 </a:t>
              </a:r>
              <a:endParaRPr lang="en-US" altLang="ko-KR" sz="1400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0B5BE60-2EBE-4287-B252-960E5DCAC7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0296" y="3535606"/>
            <a:ext cx="1499413" cy="27284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E7D524-3601-4645-8519-0960E03153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0884" y="3574308"/>
            <a:ext cx="1499412" cy="272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02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제작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148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BE1608-B731-4C94-B764-265EBDB46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799869"/>
              </p:ext>
            </p:extLst>
          </p:nvPr>
        </p:nvGraphicFramePr>
        <p:xfrm>
          <a:off x="1947703" y="1269570"/>
          <a:ext cx="829659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65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조각을 소모하여 카드를 생성하는 시스템으로 플레이어가 획득하고 싶은 카드를 확정적으로 얻을 수 있는 수단이다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시스템은 뽑기와 덱을 구축하기 위해 필수적으로 필요한 카드를 확정적으로 획득할 수 있는 수단으로 게임에 존재할 수 있는 진입장벽을 낮추는 역할을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레어도의 카드는 획득 시 낮은 확률로 생성되기 때문에 일부 플레이어들은 제작 시스템을 적극적으로 활용하여 카드를 반복적으로 제작하는 것으로 높은 레어도의 카드를 획득할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72E798B4-0DAF-454D-A397-1755F4D11EAA}"/>
              </a:ext>
            </a:extLst>
          </p:cNvPr>
          <p:cNvGrpSpPr>
            <a:grpSpLocks noChangeAspect="1"/>
          </p:cNvGrpSpPr>
          <p:nvPr/>
        </p:nvGrpSpPr>
        <p:grpSpPr>
          <a:xfrm>
            <a:off x="3442478" y="3429000"/>
            <a:ext cx="5307043" cy="2714040"/>
            <a:chOff x="2695443" y="2769925"/>
            <a:chExt cx="6801111" cy="347811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385C651-7AE3-43DB-86C9-6A10B944AA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8" r="-1"/>
            <a:stretch/>
          </p:blipFill>
          <p:spPr>
            <a:xfrm>
              <a:off x="2695443" y="2769925"/>
              <a:ext cx="3032890" cy="147044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2ED25E8-FAAB-4713-A5A0-16668AB2A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3777" y="4529349"/>
              <a:ext cx="3032777" cy="1473064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BFD396B-8438-431E-8D58-0136A98C8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3777" y="2769925"/>
              <a:ext cx="3032217" cy="1473065"/>
            </a:xfrm>
            <a:prstGeom prst="rect">
              <a:avLst/>
            </a:prstGeom>
          </p:spPr>
        </p:pic>
        <p:sp>
          <p:nvSpPr>
            <p:cNvPr id="33" name="화살표: U자형 32">
              <a:extLst>
                <a:ext uri="{FF2B5EF4-FFF2-40B4-BE49-F238E27FC236}">
                  <a16:creationId xmlns:a16="http://schemas.microsoft.com/office/drawing/2014/main" id="{AE9605F3-4FFF-4BF5-9AD7-6FDA131E8006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875294" y="4103931"/>
              <a:ext cx="441969" cy="441969"/>
            </a:xfrm>
            <a:prstGeom prst="uturnArrow">
              <a:avLst>
                <a:gd name="adj1" fmla="val 26205"/>
                <a:gd name="adj2" fmla="val 25000"/>
                <a:gd name="adj3" fmla="val 39458"/>
                <a:gd name="adj4" fmla="val 0"/>
                <a:gd name="adj5" fmla="val 100000"/>
              </a:avLst>
            </a:prstGeom>
            <a:noFill/>
            <a:ln w="508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40E085B-E7F2-4D06-8601-5710FECF7197}"/>
                </a:ext>
              </a:extLst>
            </p:cNvPr>
            <p:cNvSpPr txBox="1"/>
            <p:nvPr/>
          </p:nvSpPr>
          <p:spPr>
            <a:xfrm>
              <a:off x="3161227" y="4240371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카드 상세 정보창</a:t>
              </a:r>
              <a:endParaRPr lang="en-US" altLang="ko-KR" sz="105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6220E5-A182-4D8B-9C6A-0F65AC3181C2}"/>
                </a:ext>
              </a:extLst>
            </p:cNvPr>
            <p:cNvSpPr txBox="1"/>
            <p:nvPr/>
          </p:nvSpPr>
          <p:spPr>
            <a:xfrm>
              <a:off x="6929282" y="4240371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결과 요약</a:t>
              </a:r>
              <a:endParaRPr lang="en-US" altLang="ko-KR" sz="105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103BD94-5211-41FC-9755-7EEBD990AC70}"/>
                </a:ext>
              </a:extLst>
            </p:cNvPr>
            <p:cNvSpPr txBox="1"/>
            <p:nvPr/>
          </p:nvSpPr>
          <p:spPr>
            <a:xfrm>
              <a:off x="6929282" y="6002413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/>
                <a:t>제작 최종 확인</a:t>
              </a:r>
              <a:endParaRPr lang="en-US" altLang="ko-KR" sz="105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9E571C-604A-4AB4-BD25-E3801AE66455}"/>
                </a:ext>
              </a:extLst>
            </p:cNvPr>
            <p:cNvSpPr txBox="1"/>
            <p:nvPr/>
          </p:nvSpPr>
          <p:spPr>
            <a:xfrm>
              <a:off x="3161227" y="6002413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카드 제작창</a:t>
              </a:r>
              <a:endParaRPr lang="en-US" altLang="ko-KR" sz="1050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9F2289F-73F3-4AD4-B3D3-8AB1F7350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5443" y="4527053"/>
              <a:ext cx="3036071" cy="1475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8567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27D547EE-E95F-4739-AFF9-733B52897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821" y="1354136"/>
            <a:ext cx="1817407" cy="1672117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416465"/>
              </p:ext>
            </p:extLst>
          </p:nvPr>
        </p:nvGraphicFramePr>
        <p:xfrm>
          <a:off x="1655918" y="1624173"/>
          <a:ext cx="67821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21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상세 정보 시스템에서 카드 제작 버튼을 마우스 좌 클릭하는 것으로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지정된 카드 매수 만큼의 카드를 제작할 때 필요한 조각량이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79386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제작창 팝업 시 카드 제작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76083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마우스 좌 클릭하면 제작창을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6323687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8C0E0542-816E-4E00-96FF-A834B3E17A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79" r="-1"/>
          <a:stretch/>
        </p:blipFill>
        <p:spPr>
          <a:xfrm>
            <a:off x="1903568" y="3533193"/>
            <a:ext cx="2648772" cy="2042386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EA1C154F-524E-412C-AFEE-B6055C9E865E}"/>
              </a:ext>
            </a:extLst>
          </p:cNvPr>
          <p:cNvSpPr/>
          <p:nvPr/>
        </p:nvSpPr>
        <p:spPr>
          <a:xfrm>
            <a:off x="3461558" y="5210466"/>
            <a:ext cx="416202" cy="13281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5CA8E0-399B-452C-A830-CF6ED548423E}"/>
              </a:ext>
            </a:extLst>
          </p:cNvPr>
          <p:cNvSpPr txBox="1"/>
          <p:nvPr/>
        </p:nvSpPr>
        <p:spPr>
          <a:xfrm>
            <a:off x="1903568" y="5564050"/>
            <a:ext cx="2648772" cy="27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제작 버튼 클릭</a:t>
            </a:r>
            <a:endParaRPr lang="en-US" altLang="ko-KR" sz="1050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15ECAFA-9F9C-4BD4-A85D-E65168CF8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915" y="5253827"/>
            <a:ext cx="301255" cy="380754"/>
          </a:xfrm>
          <a:prstGeom prst="rect">
            <a:avLst/>
          </a:prstGeom>
          <a:ln>
            <a:noFill/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489E9FD-0433-49F7-8A90-0CD01CF340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79" r="-1"/>
          <a:stretch/>
        </p:blipFill>
        <p:spPr>
          <a:xfrm>
            <a:off x="5572719" y="3528201"/>
            <a:ext cx="2648772" cy="20423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94DB59C-2CF1-43E7-B28C-F3F0D51264A0}"/>
              </a:ext>
            </a:extLst>
          </p:cNvPr>
          <p:cNvSpPr txBox="1"/>
          <p:nvPr/>
        </p:nvSpPr>
        <p:spPr>
          <a:xfrm>
            <a:off x="5572718" y="5570587"/>
            <a:ext cx="2648773" cy="27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제작 창 팝업</a:t>
            </a:r>
            <a:endParaRPr lang="en-US" altLang="ko-KR" sz="1050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A8C63A68-1417-4141-A925-1FE4E7F8B555}"/>
              </a:ext>
            </a:extLst>
          </p:cNvPr>
          <p:cNvCxnSpPr>
            <a:cxnSpLocks/>
            <a:stCxn id="28" idx="0"/>
            <a:endCxn id="44" idx="1"/>
          </p:cNvCxnSpPr>
          <p:nvPr/>
        </p:nvCxnSpPr>
        <p:spPr>
          <a:xfrm rot="5400000" flipH="1" flipV="1">
            <a:off x="4455611" y="3763442"/>
            <a:ext cx="661072" cy="2232976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0340DEA8-C679-44DD-BEB0-6F228D264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2635" y="3634426"/>
            <a:ext cx="1988938" cy="182993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6B45796-EF96-4BE3-B9E9-D1771EAE1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4535" y="3105150"/>
            <a:ext cx="1349693" cy="314556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D79DA5A-FA04-4E58-8A1C-D6D570265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068" y="3634426"/>
            <a:ext cx="1988937" cy="182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06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2D5565D8-CC53-452B-B664-79FAC51D5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484" y="3275287"/>
            <a:ext cx="2687691" cy="24728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CACE995-A4CB-4BE6-8A1F-0F99BD24B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032" y="3275287"/>
            <a:ext cx="2687691" cy="247282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매수</a:t>
            </a:r>
            <a:r>
              <a:rPr lang="en-US" altLang="ko-KR" sz="2400" dirty="0"/>
              <a:t>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076378"/>
              </p:ext>
            </p:extLst>
          </p:nvPr>
        </p:nvGraphicFramePr>
        <p:xfrm>
          <a:off x="1362345" y="1505749"/>
          <a:ext cx="759333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33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매수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는 한번에 제작을 원하는 카드 매수다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6348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-/+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좌 클릭하거나 숫자를 직접 수정하는 것으로 제작할 카드의 매수를 조절한다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2023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[–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이하의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259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99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[+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99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이상의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40924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매수에 변화가 있을 경우 제작에 필요한 조각을 재계산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815273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C84A7844-2C1D-48DD-945A-411AB3EAFDB0}"/>
              </a:ext>
            </a:extLst>
          </p:cNvPr>
          <p:cNvGrpSpPr/>
          <p:nvPr/>
        </p:nvGrpSpPr>
        <p:grpSpPr>
          <a:xfrm>
            <a:off x="2249036" y="4066250"/>
            <a:ext cx="2689689" cy="1980253"/>
            <a:chOff x="4473673" y="3875215"/>
            <a:chExt cx="1238652" cy="91194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E92C34A-9BF7-4FF9-94BC-375FDDB5510A}"/>
                </a:ext>
              </a:extLst>
            </p:cNvPr>
            <p:cNvSpPr/>
            <p:nvPr/>
          </p:nvSpPr>
          <p:spPr>
            <a:xfrm>
              <a:off x="5053498" y="3875215"/>
              <a:ext cx="503966" cy="25648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A4AA98EF-7194-4686-9D83-3C5A25A24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3276" y="3918891"/>
              <a:ext cx="168377" cy="21281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FBF4018-8511-405D-8D6C-3AE11A56E245}"/>
                </a:ext>
              </a:extLst>
            </p:cNvPr>
            <p:cNvSpPr txBox="1"/>
            <p:nvPr/>
          </p:nvSpPr>
          <p:spPr>
            <a:xfrm>
              <a:off x="4473673" y="4641411"/>
              <a:ext cx="1238652" cy="145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제작할 매수 변경</a:t>
              </a:r>
              <a:endParaRPr lang="en-US" altLang="ko-KR" sz="1050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B1BAFC-3A20-4473-9D5D-2664F33B4407}"/>
              </a:ext>
            </a:extLst>
          </p:cNvPr>
          <p:cNvGrpSpPr>
            <a:grpSpLocks noChangeAspect="1"/>
          </p:cNvGrpSpPr>
          <p:nvPr/>
        </p:nvGrpSpPr>
        <p:grpSpPr>
          <a:xfrm>
            <a:off x="5763486" y="4738254"/>
            <a:ext cx="2687691" cy="1313971"/>
            <a:chOff x="4451934" y="5537170"/>
            <a:chExt cx="1256699" cy="614381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5AAB750-E824-4B15-8FF8-306E1C06F6BD}"/>
                </a:ext>
              </a:extLst>
            </p:cNvPr>
            <p:cNvSpPr/>
            <p:nvPr/>
          </p:nvSpPr>
          <p:spPr>
            <a:xfrm>
              <a:off x="5020426" y="5537170"/>
              <a:ext cx="641618" cy="27253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0F31C4E-E6B7-48BC-A885-4E25CA605853}"/>
                </a:ext>
              </a:extLst>
            </p:cNvPr>
            <p:cNvSpPr txBox="1"/>
            <p:nvPr/>
          </p:nvSpPr>
          <p:spPr>
            <a:xfrm>
              <a:off x="4451934" y="6003570"/>
              <a:ext cx="1256699" cy="147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제작 후 예상 변화</a:t>
              </a:r>
              <a:endParaRPr lang="en-US" altLang="ko-KR" sz="1050" dirty="0"/>
            </a:p>
          </p:txBody>
        </p:sp>
      </p:grp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F6FDC489-18C8-4EED-8955-C6ECA4120480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4785264" y="4392146"/>
            <a:ext cx="2194051" cy="63754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3AC4D010-35EA-4686-B51E-CD325EABF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42" t="18099" r="5490" b="19109"/>
          <a:stretch/>
        </p:blipFill>
        <p:spPr>
          <a:xfrm>
            <a:off x="9340850" y="1510014"/>
            <a:ext cx="1283855" cy="155271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EE20F1-FCED-43D2-BEB1-410101119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201" y="3062733"/>
            <a:ext cx="2287154" cy="309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78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조각 부족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737124"/>
              </p:ext>
            </p:extLst>
          </p:nvPr>
        </p:nvGraphicFramePr>
        <p:xfrm>
          <a:off x="1054940" y="1693500"/>
          <a:ext cx="662971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97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조각 부족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제작에 필요한 조각량이 보유 중인 조각량을 초과하면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조각 부족 텍스트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0984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 부족 텍스트에는 현재 최대 제작 가능한 매수와 최대 제작 시 조각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5072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조각이 부족한 상태에서는 제작 버튼이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548175"/>
                  </a:ext>
                </a:extLst>
              </a:tr>
            </a:tbl>
          </a:graphicData>
        </a:graphic>
      </p:graphicFrame>
      <p:pic>
        <p:nvPicPr>
          <p:cNvPr id="33" name="그림 32">
            <a:extLst>
              <a:ext uri="{FF2B5EF4-FFF2-40B4-BE49-F238E27FC236}">
                <a16:creationId xmlns:a16="http://schemas.microsoft.com/office/drawing/2014/main" id="{50F7519D-3D16-4C81-9137-70B65EC0F9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57" t="43527" r="2983" b="34546"/>
          <a:stretch/>
        </p:blipFill>
        <p:spPr>
          <a:xfrm>
            <a:off x="8260739" y="1671221"/>
            <a:ext cx="2909752" cy="1127531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72084FA-52B7-4902-B0EC-BA71048EF41F}"/>
              </a:ext>
            </a:extLst>
          </p:cNvPr>
          <p:cNvSpPr txBox="1">
            <a:spLocks/>
          </p:cNvSpPr>
          <p:nvPr/>
        </p:nvSpPr>
        <p:spPr>
          <a:xfrm>
            <a:off x="4726606" y="5595370"/>
            <a:ext cx="2738784" cy="311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조각 부족 텍스트 팝업</a:t>
            </a:r>
            <a:endParaRPr lang="en-US" altLang="ko-KR" sz="105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E53C44A-F6EF-4C92-920A-157B5488A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609" y="3092250"/>
            <a:ext cx="2738781" cy="251983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B0005EA-5ADC-4DC9-B16A-ADE187A15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285" y="3092250"/>
            <a:ext cx="2738781" cy="25198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414A09-A638-422D-8171-C0ECD7290CC6}"/>
              </a:ext>
            </a:extLst>
          </p:cNvPr>
          <p:cNvSpPr/>
          <p:nvPr/>
        </p:nvSpPr>
        <p:spPr>
          <a:xfrm>
            <a:off x="2517051" y="3862820"/>
            <a:ext cx="1007281" cy="30129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5456AF0-17E6-4304-83C0-60E3C3468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219" y="4060300"/>
            <a:ext cx="359979" cy="454975"/>
          </a:xfrm>
          <a:prstGeom prst="rect">
            <a:avLst/>
          </a:prstGeom>
          <a:ln>
            <a:noFill/>
          </a:ln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EDE41D5-2FBC-49FB-B843-F4FBE86827C4}"/>
              </a:ext>
            </a:extLst>
          </p:cNvPr>
          <p:cNvCxnSpPr>
            <a:cxnSpLocks/>
            <a:stCxn id="12" idx="2"/>
            <a:endCxn id="17" idx="1"/>
          </p:cNvCxnSpPr>
          <p:nvPr/>
        </p:nvCxnSpPr>
        <p:spPr>
          <a:xfrm rot="5400000" flipH="1" flipV="1">
            <a:off x="4730642" y="3263225"/>
            <a:ext cx="58617" cy="2445484"/>
          </a:xfrm>
          <a:prstGeom prst="bentConnector4">
            <a:avLst>
              <a:gd name="adj1" fmla="val -389989"/>
              <a:gd name="adj2" fmla="val 5368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7230170-2F13-4D62-8FAF-BF19ADD4574E}"/>
              </a:ext>
            </a:extLst>
          </p:cNvPr>
          <p:cNvSpPr/>
          <p:nvPr/>
        </p:nvSpPr>
        <p:spPr>
          <a:xfrm>
            <a:off x="5982693" y="4201026"/>
            <a:ext cx="1383448" cy="51126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4EF5B2-BE47-4931-A218-ACAE056FBDED}"/>
              </a:ext>
            </a:extLst>
          </p:cNvPr>
          <p:cNvSpPr txBox="1">
            <a:spLocks/>
          </p:cNvSpPr>
          <p:nvPr/>
        </p:nvSpPr>
        <p:spPr>
          <a:xfrm>
            <a:off x="1171285" y="5612082"/>
            <a:ext cx="2738781" cy="496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조각이 부족할 매수를</a:t>
            </a:r>
            <a:endParaRPr lang="en-US" altLang="ko-KR" sz="1050" dirty="0"/>
          </a:p>
          <a:p>
            <a:pPr algn="ctr"/>
            <a:r>
              <a:rPr lang="ko-KR" altLang="en-US" sz="1050" dirty="0"/>
              <a:t>카드 제작 매수에 입력</a:t>
            </a:r>
            <a:endParaRPr lang="en-US" altLang="ko-KR" sz="105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687253C-7D4C-40E9-8CCB-8FE92E9D8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7647" y="3205728"/>
            <a:ext cx="3952728" cy="26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62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0875E78-0B05-4166-8E36-F1859CD33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072" y="3322619"/>
            <a:ext cx="4085670" cy="287956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B39C187-EE64-4460-AD54-F995B581E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65" y="3627479"/>
            <a:ext cx="2438561" cy="2243613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최종 확인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047215"/>
              </p:ext>
            </p:extLst>
          </p:nvPr>
        </p:nvGraphicFramePr>
        <p:xfrm>
          <a:off x="1031482" y="1485426"/>
          <a:ext cx="643604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60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최종 확인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클릭하면 제작 최종 확인창이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최종 확인창 팝업 시 등급별 조각 필요량이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1369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제작에 소비될 조각의 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제작하는 카드의 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제작할 카드의 매수가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9345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후 조각의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카드 조각을 소모하여 카드를 제작 매수 만큼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860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제작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388025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89C69E-90B9-4953-9CB0-0CA23E5E7AB5}"/>
              </a:ext>
            </a:extLst>
          </p:cNvPr>
          <p:cNvGrpSpPr/>
          <p:nvPr/>
        </p:nvGrpSpPr>
        <p:grpSpPr>
          <a:xfrm>
            <a:off x="3668385" y="3627480"/>
            <a:ext cx="3385235" cy="2243614"/>
            <a:chOff x="4065247" y="3919845"/>
            <a:chExt cx="3370045" cy="2233547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0828731-AEE6-49A1-84AE-EE9AD0588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36460" y="3919845"/>
              <a:ext cx="2427621" cy="2233547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D7BE460-8509-4492-BCFD-D454CB38827D}"/>
                </a:ext>
              </a:extLst>
            </p:cNvPr>
            <p:cNvGrpSpPr/>
            <p:nvPr/>
          </p:nvGrpSpPr>
          <p:grpSpPr>
            <a:xfrm>
              <a:off x="4065247" y="3966907"/>
              <a:ext cx="3370045" cy="2139421"/>
              <a:chOff x="4410976" y="3826932"/>
              <a:chExt cx="3370045" cy="2139421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794F39B-6B8D-4D4E-B1A5-6F7A964AC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10976" y="3826932"/>
                <a:ext cx="3370045" cy="102104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5A6CBCB-6764-4E70-8FFF-221D0260C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77614" y="4847525"/>
                <a:ext cx="1436769" cy="11188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</p:pic>
        </p:grp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D2DBAE-C163-4A6A-9E59-1D6AB8836A56}"/>
              </a:ext>
            </a:extLst>
          </p:cNvPr>
          <p:cNvSpPr/>
          <p:nvPr/>
        </p:nvSpPr>
        <p:spPr>
          <a:xfrm>
            <a:off x="2263955" y="5585682"/>
            <a:ext cx="784945" cy="15066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37C857A4-43AE-4A30-A37D-7908DFB0C868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 flipV="1">
            <a:off x="3075009" y="4749286"/>
            <a:ext cx="505518" cy="104717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480CEF-F8A0-4791-A8A0-6EC45830E6B1}"/>
              </a:ext>
            </a:extLst>
          </p:cNvPr>
          <p:cNvSpPr/>
          <p:nvPr/>
        </p:nvSpPr>
        <p:spPr>
          <a:xfrm>
            <a:off x="3580527" y="3607770"/>
            <a:ext cx="3552689" cy="228303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EEBF6A-86DF-44C5-8A80-A375A4F682AB}"/>
              </a:ext>
            </a:extLst>
          </p:cNvPr>
          <p:cNvSpPr txBox="1"/>
          <p:nvPr/>
        </p:nvSpPr>
        <p:spPr>
          <a:xfrm>
            <a:off x="993966" y="5871093"/>
            <a:ext cx="2438562" cy="255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제작 버튼 클릭</a:t>
            </a:r>
            <a:endParaRPr lang="en-US" altLang="ko-KR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B09982-C419-4778-8EA9-506419EFE7F0}"/>
              </a:ext>
            </a:extLst>
          </p:cNvPr>
          <p:cNvSpPr txBox="1"/>
          <p:nvPr/>
        </p:nvSpPr>
        <p:spPr>
          <a:xfrm>
            <a:off x="3572668" y="5897167"/>
            <a:ext cx="3579104" cy="290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예상 결과 창 및 등급별 조각 필요량 팝업</a:t>
            </a:r>
            <a:endParaRPr lang="en-US" altLang="ko-KR" sz="105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2EC500-94FE-40F4-98C8-806FBD46F5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8385" y="3674754"/>
            <a:ext cx="3385235" cy="103338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BB52033-ACB3-478D-A570-7ACC1905F53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559"/>
          <a:stretch/>
        </p:blipFill>
        <p:spPr>
          <a:xfrm>
            <a:off x="7694740" y="2040733"/>
            <a:ext cx="3138337" cy="92392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DFA00AB-0C29-460E-B38E-6A7BA7B994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9615" y="5660347"/>
            <a:ext cx="215394" cy="272235"/>
          </a:xfrm>
          <a:prstGeom prst="rect">
            <a:avLst/>
          </a:prstGeom>
          <a:ln>
            <a:noFill/>
          </a:ln>
        </p:spPr>
      </p:pic>
      <p:sp>
        <p:nvSpPr>
          <p:cNvPr id="11" name="순서도: 다른 페이지 연결선 10">
            <a:extLst>
              <a:ext uri="{FF2B5EF4-FFF2-40B4-BE49-F238E27FC236}">
                <a16:creationId xmlns:a16="http://schemas.microsoft.com/office/drawing/2014/main" id="{AEFA8562-57B2-4A5B-BC1B-8231A7AF40ED}"/>
              </a:ext>
            </a:extLst>
          </p:cNvPr>
          <p:cNvSpPr>
            <a:spLocks noChangeAspect="1"/>
          </p:cNvSpPr>
          <p:nvPr/>
        </p:nvSpPr>
        <p:spPr>
          <a:xfrm>
            <a:off x="11016876" y="5753278"/>
            <a:ext cx="469866" cy="469866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P.47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83074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8462</TotalTime>
  <Pages>7</Pages>
  <Words>1863</Words>
  <Characters>0</Characters>
  <Application>Microsoft Office PowerPoint</Application>
  <DocSecurity>0</DocSecurity>
  <PresentationFormat>와이드스크린</PresentationFormat>
  <Lines>0</Lines>
  <Paragraphs>220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맑은 고딕</vt:lpstr>
      <vt:lpstr>Arial</vt:lpstr>
      <vt:lpstr>Office 테마</vt:lpstr>
      <vt:lpstr>카드 정보 상세 일람 시스템</vt:lpstr>
      <vt:lpstr>PowerPoint 프레젠테이션</vt:lpstr>
      <vt:lpstr>PowerPoint 프레젠테이션</vt:lpstr>
      <vt:lpstr>카드 제작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분해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일괄 분해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5856</cp:revision>
  <dcterms:modified xsi:type="dcterms:W3CDTF">2024-12-02T10:19:46Z</dcterms:modified>
  <cp:version>9.103.97.45139</cp:version>
</cp:coreProperties>
</file>